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0" r:id="rId2"/>
    <p:sldId id="311" r:id="rId3"/>
    <p:sldId id="256" r:id="rId4"/>
    <p:sldId id="328" r:id="rId5"/>
    <p:sldId id="347" r:id="rId6"/>
    <p:sldId id="326" r:id="rId7"/>
    <p:sldId id="327" r:id="rId8"/>
    <p:sldId id="258" r:id="rId9"/>
    <p:sldId id="259" r:id="rId10"/>
    <p:sldId id="329" r:id="rId11"/>
    <p:sldId id="313" r:id="rId12"/>
    <p:sldId id="315" r:id="rId13"/>
    <p:sldId id="317" r:id="rId14"/>
    <p:sldId id="318" r:id="rId15"/>
    <p:sldId id="266" r:id="rId16"/>
    <p:sldId id="304" r:id="rId17"/>
    <p:sldId id="330" r:id="rId18"/>
    <p:sldId id="275" r:id="rId19"/>
    <p:sldId id="285" r:id="rId20"/>
    <p:sldId id="279" r:id="rId21"/>
    <p:sldId id="282" r:id="rId22"/>
    <p:sldId id="283" r:id="rId23"/>
    <p:sldId id="284" r:id="rId24"/>
    <p:sldId id="322" r:id="rId25"/>
    <p:sldId id="321" r:id="rId26"/>
    <p:sldId id="288" r:id="rId27"/>
    <p:sldId id="290" r:id="rId28"/>
    <p:sldId id="336" r:id="rId29"/>
    <p:sldId id="345"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58"/>
      </p:cViewPr>
      <p:guideLst>
        <p:guide orient="horz" pos="2160"/>
        <p:guide pos="3840"/>
        <p:guide orient="horz" pos="2251"/>
      </p:guideLst>
    </p:cSldViewPr>
  </p:slideViewPr>
  <p:notesTextViewPr>
    <p:cViewPr>
      <p:scale>
        <a:sx n="1" d="1"/>
        <a:sy n="1" d="1"/>
      </p:scale>
      <p:origin x="0" y="0"/>
    </p:cViewPr>
  </p:notesTextViewPr>
  <p:sorterViewPr>
    <p:cViewPr>
      <p:scale>
        <a:sx n="140" d="100"/>
        <a:sy n="14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D0650-0365-4B6F-A22F-CA84BFEE4433}" type="datetimeFigureOut">
              <a:rPr lang="en-US" smtClean="0"/>
              <a:pPr/>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AD35F-823C-4960-A8FE-D1525220FCCE}" type="slidenum">
              <a:rPr lang="en-US" smtClean="0"/>
              <a:pPr/>
              <a:t>‹#›</a:t>
            </a:fld>
            <a:endParaRPr lang="en-US"/>
          </a:p>
        </p:txBody>
      </p:sp>
    </p:spTree>
    <p:extLst>
      <p:ext uri="{BB962C8B-B14F-4D97-AF65-F5344CB8AC3E}">
        <p14:creationId xmlns:p14="http://schemas.microsoft.com/office/powerpoint/2010/main" val="304376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EF02-F672-4485-88F8-643DA5632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65AFED-2E74-42A4-B568-6226891C3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9A2F74-4493-46F4-8976-81D230BCD903}"/>
              </a:ext>
            </a:extLst>
          </p:cNvPr>
          <p:cNvSpPr>
            <a:spLocks noGrp="1"/>
          </p:cNvSpPr>
          <p:nvPr>
            <p:ph type="dt" sz="half" idx="10"/>
          </p:nvPr>
        </p:nvSpPr>
        <p:spPr/>
        <p:txBody>
          <a:bodyPr/>
          <a:lstStyle/>
          <a:p>
            <a:fld id="{71ADC99E-CB23-4E84-9DE4-C53A0F35B889}" type="datetime1">
              <a:rPr lang="en-US" smtClean="0"/>
              <a:pPr/>
              <a:t>3/2/2022</a:t>
            </a:fld>
            <a:endParaRPr lang="en-US"/>
          </a:p>
        </p:txBody>
      </p:sp>
      <p:sp>
        <p:nvSpPr>
          <p:cNvPr id="5" name="Footer Placeholder 4">
            <a:extLst>
              <a:ext uri="{FF2B5EF4-FFF2-40B4-BE49-F238E27FC236}">
                <a16:creationId xmlns:a16="http://schemas.microsoft.com/office/drawing/2014/main" id="{24A95E02-5278-4FE1-85E2-5027DDD54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48A08-D8BE-4B1B-9FD0-EF14B48FF736}"/>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45153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4FE1-C4EB-4249-902E-4C66985BF0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6E395-5D72-4953-80D3-29FF8DF06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9BB12-55F3-4261-8884-28CA1D22A806}"/>
              </a:ext>
            </a:extLst>
          </p:cNvPr>
          <p:cNvSpPr>
            <a:spLocks noGrp="1"/>
          </p:cNvSpPr>
          <p:nvPr>
            <p:ph type="dt" sz="half" idx="10"/>
          </p:nvPr>
        </p:nvSpPr>
        <p:spPr/>
        <p:txBody>
          <a:bodyPr/>
          <a:lstStyle/>
          <a:p>
            <a:fld id="{8252DFA7-6843-4A34-951C-22A3A345DEAC}" type="datetime1">
              <a:rPr lang="en-US" smtClean="0"/>
              <a:pPr/>
              <a:t>3/2/2022</a:t>
            </a:fld>
            <a:endParaRPr lang="en-US"/>
          </a:p>
        </p:txBody>
      </p:sp>
      <p:sp>
        <p:nvSpPr>
          <p:cNvPr id="5" name="Footer Placeholder 4">
            <a:extLst>
              <a:ext uri="{FF2B5EF4-FFF2-40B4-BE49-F238E27FC236}">
                <a16:creationId xmlns:a16="http://schemas.microsoft.com/office/drawing/2014/main" id="{BFF2BDE1-37FB-4EB5-9A12-6E686A36F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0B232-F9D2-41A5-AFC5-CED1EC001270}"/>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307200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93126-6B78-4127-99EE-BBA280D590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D0A73-CE8E-481E-A9AA-3299F60103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A5E80-FE2D-44EF-B045-1926D87A8C31}"/>
              </a:ext>
            </a:extLst>
          </p:cNvPr>
          <p:cNvSpPr>
            <a:spLocks noGrp="1"/>
          </p:cNvSpPr>
          <p:nvPr>
            <p:ph type="dt" sz="half" idx="10"/>
          </p:nvPr>
        </p:nvSpPr>
        <p:spPr/>
        <p:txBody>
          <a:bodyPr/>
          <a:lstStyle/>
          <a:p>
            <a:fld id="{CE7F75F6-D38A-408D-91AB-A3EF18CEC0A0}" type="datetime1">
              <a:rPr lang="en-US" smtClean="0"/>
              <a:pPr/>
              <a:t>3/2/2022</a:t>
            </a:fld>
            <a:endParaRPr lang="en-US"/>
          </a:p>
        </p:txBody>
      </p:sp>
      <p:sp>
        <p:nvSpPr>
          <p:cNvPr id="5" name="Footer Placeholder 4">
            <a:extLst>
              <a:ext uri="{FF2B5EF4-FFF2-40B4-BE49-F238E27FC236}">
                <a16:creationId xmlns:a16="http://schemas.microsoft.com/office/drawing/2014/main" id="{0D0D91A5-60F0-48CB-B218-6D7E7810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7720C-71A2-4EB9-98AE-31B277E2D7FB}"/>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288152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B30A-E363-450D-8C25-BE187F5FB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95A06-C219-449F-A0F3-C589A8604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71F91-8FF0-4F5B-A3E4-51E100CE50E7}"/>
              </a:ext>
            </a:extLst>
          </p:cNvPr>
          <p:cNvSpPr>
            <a:spLocks noGrp="1"/>
          </p:cNvSpPr>
          <p:nvPr>
            <p:ph type="dt" sz="half" idx="10"/>
          </p:nvPr>
        </p:nvSpPr>
        <p:spPr/>
        <p:txBody>
          <a:bodyPr/>
          <a:lstStyle/>
          <a:p>
            <a:fld id="{F8A5959E-D626-4173-B352-462CBF6E0F6D}" type="datetime1">
              <a:rPr lang="en-US" smtClean="0"/>
              <a:pPr/>
              <a:t>3/2/2022</a:t>
            </a:fld>
            <a:endParaRPr lang="en-US"/>
          </a:p>
        </p:txBody>
      </p:sp>
      <p:sp>
        <p:nvSpPr>
          <p:cNvPr id="5" name="Footer Placeholder 4">
            <a:extLst>
              <a:ext uri="{FF2B5EF4-FFF2-40B4-BE49-F238E27FC236}">
                <a16:creationId xmlns:a16="http://schemas.microsoft.com/office/drawing/2014/main" id="{047DC398-7BC2-45B8-AA74-857220B03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1B484-B91C-4A4D-9C3B-98E9B0569DCB}"/>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182263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393B-6378-43CB-8891-D73DF9FB8F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DD7193-A341-40AD-90F2-03C178C5D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B8267-FEF6-4294-A5B1-58F74348706B}"/>
              </a:ext>
            </a:extLst>
          </p:cNvPr>
          <p:cNvSpPr>
            <a:spLocks noGrp="1"/>
          </p:cNvSpPr>
          <p:nvPr>
            <p:ph type="dt" sz="half" idx="10"/>
          </p:nvPr>
        </p:nvSpPr>
        <p:spPr/>
        <p:txBody>
          <a:bodyPr/>
          <a:lstStyle/>
          <a:p>
            <a:fld id="{12925E30-F959-4818-A212-576E07CED226}" type="datetime1">
              <a:rPr lang="en-US" smtClean="0"/>
              <a:pPr/>
              <a:t>3/2/2022</a:t>
            </a:fld>
            <a:endParaRPr lang="en-US"/>
          </a:p>
        </p:txBody>
      </p:sp>
      <p:sp>
        <p:nvSpPr>
          <p:cNvPr id="5" name="Footer Placeholder 4">
            <a:extLst>
              <a:ext uri="{FF2B5EF4-FFF2-40B4-BE49-F238E27FC236}">
                <a16:creationId xmlns:a16="http://schemas.microsoft.com/office/drawing/2014/main" id="{EFBDB262-0992-4291-9170-A6B722F99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CA1B3-C002-47D8-932B-95BE0632D8FF}"/>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255126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3DD8-C291-47C7-9708-BAC0251FE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505EF-303A-4B88-8EAB-B51942AFA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702AE9-BD6A-4402-95EC-432F186D25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D7116-10A1-45BA-93DD-75C5A7843047}"/>
              </a:ext>
            </a:extLst>
          </p:cNvPr>
          <p:cNvSpPr>
            <a:spLocks noGrp="1"/>
          </p:cNvSpPr>
          <p:nvPr>
            <p:ph type="dt" sz="half" idx="10"/>
          </p:nvPr>
        </p:nvSpPr>
        <p:spPr/>
        <p:txBody>
          <a:bodyPr/>
          <a:lstStyle/>
          <a:p>
            <a:fld id="{0542667E-04B1-45B2-861B-B0B460DB0738}" type="datetime1">
              <a:rPr lang="en-US" smtClean="0"/>
              <a:pPr/>
              <a:t>3/2/2022</a:t>
            </a:fld>
            <a:endParaRPr lang="en-US"/>
          </a:p>
        </p:txBody>
      </p:sp>
      <p:sp>
        <p:nvSpPr>
          <p:cNvPr id="6" name="Footer Placeholder 5">
            <a:extLst>
              <a:ext uri="{FF2B5EF4-FFF2-40B4-BE49-F238E27FC236}">
                <a16:creationId xmlns:a16="http://schemas.microsoft.com/office/drawing/2014/main" id="{0E9881B6-FC66-466F-BCF0-6D7E6B385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54F15-D5E1-4398-9AE6-B23CF77B4B5D}"/>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381907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CA4E-19B1-43AA-BC0B-F718D49A0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A2F104-B058-49E7-8086-4B5E6EF24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52980-1EE3-4497-BCE5-9C9ED0BB0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04FC36-7F3C-49FA-87A9-929EF5F7F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921BCB-DBB7-4622-8B55-86F76A52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E35B8-A4D8-402D-B2AE-112349155309}"/>
              </a:ext>
            </a:extLst>
          </p:cNvPr>
          <p:cNvSpPr>
            <a:spLocks noGrp="1"/>
          </p:cNvSpPr>
          <p:nvPr>
            <p:ph type="dt" sz="half" idx="10"/>
          </p:nvPr>
        </p:nvSpPr>
        <p:spPr/>
        <p:txBody>
          <a:bodyPr/>
          <a:lstStyle/>
          <a:p>
            <a:fld id="{D8924ACD-EF6F-488C-80AD-B2E8ABB53D51}" type="datetime1">
              <a:rPr lang="en-US" smtClean="0"/>
              <a:pPr/>
              <a:t>3/2/2022</a:t>
            </a:fld>
            <a:endParaRPr lang="en-US"/>
          </a:p>
        </p:txBody>
      </p:sp>
      <p:sp>
        <p:nvSpPr>
          <p:cNvPr id="8" name="Footer Placeholder 7">
            <a:extLst>
              <a:ext uri="{FF2B5EF4-FFF2-40B4-BE49-F238E27FC236}">
                <a16:creationId xmlns:a16="http://schemas.microsoft.com/office/drawing/2014/main" id="{512E6D9F-E92D-49CB-AD25-74EC374C7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07D66-BE0A-40A7-BC80-0620556B1AEF}"/>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327435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07C3-C560-439A-82D9-34A46BA336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59CB4C-2122-4C31-A12C-FBCE8EE8E34C}"/>
              </a:ext>
            </a:extLst>
          </p:cNvPr>
          <p:cNvSpPr>
            <a:spLocks noGrp="1"/>
          </p:cNvSpPr>
          <p:nvPr>
            <p:ph type="dt" sz="half" idx="10"/>
          </p:nvPr>
        </p:nvSpPr>
        <p:spPr/>
        <p:txBody>
          <a:bodyPr/>
          <a:lstStyle/>
          <a:p>
            <a:fld id="{0C00232B-A488-4813-977A-A09CDDDB7B48}" type="datetime1">
              <a:rPr lang="en-US" smtClean="0"/>
              <a:pPr/>
              <a:t>3/2/2022</a:t>
            </a:fld>
            <a:endParaRPr lang="en-US"/>
          </a:p>
        </p:txBody>
      </p:sp>
      <p:sp>
        <p:nvSpPr>
          <p:cNvPr id="4" name="Footer Placeholder 3">
            <a:extLst>
              <a:ext uri="{FF2B5EF4-FFF2-40B4-BE49-F238E27FC236}">
                <a16:creationId xmlns:a16="http://schemas.microsoft.com/office/drawing/2014/main" id="{9CCA0BB0-2FD4-433E-A3DC-EF97710AE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37C85-0C23-4B8F-9DCD-A9CF7B60F265}"/>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364358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8CD2F-A5DF-42BB-83D7-EBFA98F581D4}"/>
              </a:ext>
            </a:extLst>
          </p:cNvPr>
          <p:cNvSpPr>
            <a:spLocks noGrp="1"/>
          </p:cNvSpPr>
          <p:nvPr>
            <p:ph type="dt" sz="half" idx="10"/>
          </p:nvPr>
        </p:nvSpPr>
        <p:spPr/>
        <p:txBody>
          <a:bodyPr/>
          <a:lstStyle/>
          <a:p>
            <a:fld id="{6C857B3E-6399-43DE-BDB3-A5930F591FC4}" type="datetime1">
              <a:rPr lang="en-US" smtClean="0"/>
              <a:pPr/>
              <a:t>3/2/2022</a:t>
            </a:fld>
            <a:endParaRPr lang="en-US"/>
          </a:p>
        </p:txBody>
      </p:sp>
      <p:sp>
        <p:nvSpPr>
          <p:cNvPr id="3" name="Footer Placeholder 2">
            <a:extLst>
              <a:ext uri="{FF2B5EF4-FFF2-40B4-BE49-F238E27FC236}">
                <a16:creationId xmlns:a16="http://schemas.microsoft.com/office/drawing/2014/main" id="{46108B31-3EF6-4979-BEDE-2D8D0C4ABD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A2BE4-E0CA-4230-81BD-61D75037CE2E}"/>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253036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999D-D8C1-4768-A248-8910C7E0A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D27AE6-4670-4324-8C57-81BDBBF83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1C5475-F73E-41BD-8EDE-690891493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A8AC9-FEC3-4C7B-A515-EE91E071FD1B}"/>
              </a:ext>
            </a:extLst>
          </p:cNvPr>
          <p:cNvSpPr>
            <a:spLocks noGrp="1"/>
          </p:cNvSpPr>
          <p:nvPr>
            <p:ph type="dt" sz="half" idx="10"/>
          </p:nvPr>
        </p:nvSpPr>
        <p:spPr/>
        <p:txBody>
          <a:bodyPr/>
          <a:lstStyle/>
          <a:p>
            <a:fld id="{2871BB58-2C7D-4F59-BF23-6517C32A7938}" type="datetime1">
              <a:rPr lang="en-US" smtClean="0"/>
              <a:pPr/>
              <a:t>3/2/2022</a:t>
            </a:fld>
            <a:endParaRPr lang="en-US"/>
          </a:p>
        </p:txBody>
      </p:sp>
      <p:sp>
        <p:nvSpPr>
          <p:cNvPr id="6" name="Footer Placeholder 5">
            <a:extLst>
              <a:ext uri="{FF2B5EF4-FFF2-40B4-BE49-F238E27FC236}">
                <a16:creationId xmlns:a16="http://schemas.microsoft.com/office/drawing/2014/main" id="{B57BD0C4-7B5C-4838-86FD-ACFE44923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F9F79-DA0F-45DB-AB37-BB405E106D74}"/>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375354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9200-ED1D-417E-A31B-7546F693A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67179C-644C-452B-92DE-FD325DE60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53A352-43BD-4C43-AF37-6C3FF7BA7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9FC1C-0462-48B3-9FBF-28458B2E69DF}"/>
              </a:ext>
            </a:extLst>
          </p:cNvPr>
          <p:cNvSpPr>
            <a:spLocks noGrp="1"/>
          </p:cNvSpPr>
          <p:nvPr>
            <p:ph type="dt" sz="half" idx="10"/>
          </p:nvPr>
        </p:nvSpPr>
        <p:spPr/>
        <p:txBody>
          <a:bodyPr/>
          <a:lstStyle/>
          <a:p>
            <a:fld id="{8CC09817-79A7-4DAA-BF0B-B4E9362E0A37}" type="datetime1">
              <a:rPr lang="en-US" smtClean="0"/>
              <a:pPr/>
              <a:t>3/2/2022</a:t>
            </a:fld>
            <a:endParaRPr lang="en-US"/>
          </a:p>
        </p:txBody>
      </p:sp>
      <p:sp>
        <p:nvSpPr>
          <p:cNvPr id="6" name="Footer Placeholder 5">
            <a:extLst>
              <a:ext uri="{FF2B5EF4-FFF2-40B4-BE49-F238E27FC236}">
                <a16:creationId xmlns:a16="http://schemas.microsoft.com/office/drawing/2014/main" id="{7F568FC6-E7FE-49BF-B4A4-BFA998EBF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5DC25-7C96-4915-80A8-3E458A59B00C}"/>
              </a:ext>
            </a:extLst>
          </p:cNvPr>
          <p:cNvSpPr>
            <a:spLocks noGrp="1"/>
          </p:cNvSpPr>
          <p:nvPr>
            <p:ph type="sldNum" sz="quarter" idx="12"/>
          </p:nvPr>
        </p:nvSpPr>
        <p:spPr/>
        <p:txBody>
          <a:bodyPr/>
          <a:lstStyle/>
          <a:p>
            <a:fld id="{76889CDC-A5D1-4308-A8D5-212EB658B775}" type="slidenum">
              <a:rPr lang="en-US" smtClean="0"/>
              <a:pPr/>
              <a:t>‹#›</a:t>
            </a:fld>
            <a:endParaRPr lang="en-US"/>
          </a:p>
        </p:txBody>
      </p:sp>
    </p:spTree>
    <p:extLst>
      <p:ext uri="{BB962C8B-B14F-4D97-AF65-F5344CB8AC3E}">
        <p14:creationId xmlns:p14="http://schemas.microsoft.com/office/powerpoint/2010/main" val="19660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FDC10-3D41-4455-BA14-CBC2B9AE0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C379A-098A-4511-8A3D-E6FE8B1BE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8D17E-C88E-42A8-9A37-8652C49C8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EF084-332E-4EA9-AAF2-65191ABA749A}" type="datetime1">
              <a:rPr lang="en-US" smtClean="0"/>
              <a:pPr/>
              <a:t>3/2/2022</a:t>
            </a:fld>
            <a:endParaRPr lang="en-US"/>
          </a:p>
        </p:txBody>
      </p:sp>
      <p:sp>
        <p:nvSpPr>
          <p:cNvPr id="5" name="Footer Placeholder 4">
            <a:extLst>
              <a:ext uri="{FF2B5EF4-FFF2-40B4-BE49-F238E27FC236}">
                <a16:creationId xmlns:a16="http://schemas.microsoft.com/office/drawing/2014/main" id="{54C40D43-7CB3-4FA0-908D-EA6AF69F9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5CE3B6-B006-40CB-A5AD-B9B6E70AD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9CDC-A5D1-4308-A8D5-212EB658B775}" type="slidenum">
              <a:rPr lang="en-US" smtClean="0"/>
              <a:pPr/>
              <a:t>‹#›</a:t>
            </a:fld>
            <a:endParaRPr lang="en-US"/>
          </a:p>
        </p:txBody>
      </p:sp>
    </p:spTree>
    <p:extLst>
      <p:ext uri="{BB962C8B-B14F-4D97-AF65-F5344CB8AC3E}">
        <p14:creationId xmlns:p14="http://schemas.microsoft.com/office/powerpoint/2010/main" val="318189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traces.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geotraces.dac@bodc.ac.uk"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odc.ac.uk/geotraces/cruises/"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urldefense.com/v3/__https:/www.geotraces.org/wp-content/uploads/2020/10/IDP2021_Guide_for_cruise_Oct20.pdf__;!!PhOWcWs!hjBQ6BA_vudkacDPS7frTzUTUnlpia1BRIWcEz7LhhIIMjetRFy5xgW1VIiE5y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adatanet.org/"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geotraces.dac@bodc.ac.uk"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wlanding@fsu.edu" TargetMode="External"/><Relationship Id="rId2" Type="http://schemas.openxmlformats.org/officeDocument/2006/relationships/hyperlink" Target="mailto:ipo@geotrace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2EB99C-7806-4C7F-942E-58C78500A114}"/>
              </a:ext>
            </a:extLst>
          </p:cNvPr>
          <p:cNvSpPr>
            <a:spLocks noGrp="1"/>
          </p:cNvSpPr>
          <p:nvPr>
            <p:ph type="sldNum" sz="quarter" idx="12"/>
          </p:nvPr>
        </p:nvSpPr>
        <p:spPr/>
        <p:txBody>
          <a:bodyPr/>
          <a:lstStyle/>
          <a:p>
            <a:fld id="{76889CDC-A5D1-4308-A8D5-212EB658B775}" type="slidenum">
              <a:rPr lang="en-US" smtClean="0"/>
              <a:pPr/>
              <a:t>1</a:t>
            </a:fld>
            <a:endParaRPr lang="en-US"/>
          </a:p>
        </p:txBody>
      </p:sp>
      <p:pic>
        <p:nvPicPr>
          <p:cNvPr id="4" name="Picture 3">
            <a:extLst>
              <a:ext uri="{FF2B5EF4-FFF2-40B4-BE49-F238E27FC236}">
                <a16:creationId xmlns:a16="http://schemas.microsoft.com/office/drawing/2014/main" id="{53878C69-990E-458C-A873-37CF030B2570}"/>
              </a:ext>
            </a:extLst>
          </p:cNvPr>
          <p:cNvPicPr>
            <a:picLocks noChangeAspect="1"/>
          </p:cNvPicPr>
          <p:nvPr/>
        </p:nvPicPr>
        <p:blipFill rotWithShape="1">
          <a:blip r:embed="rId2"/>
          <a:srcRect t="3011" b="3799"/>
          <a:stretch/>
        </p:blipFill>
        <p:spPr>
          <a:xfrm>
            <a:off x="1033923" y="1598719"/>
            <a:ext cx="9645445" cy="5056081"/>
          </a:xfrm>
          <a:prstGeom prst="rect">
            <a:avLst/>
          </a:prstGeom>
        </p:spPr>
      </p:pic>
      <p:sp>
        <p:nvSpPr>
          <p:cNvPr id="5" name="TextBox 4">
            <a:extLst>
              <a:ext uri="{FF2B5EF4-FFF2-40B4-BE49-F238E27FC236}">
                <a16:creationId xmlns:a16="http://schemas.microsoft.com/office/drawing/2014/main" id="{2DB24011-F5DB-4203-8AE0-FBBDD93B9467}"/>
              </a:ext>
            </a:extLst>
          </p:cNvPr>
          <p:cNvSpPr txBox="1"/>
          <p:nvPr/>
        </p:nvSpPr>
        <p:spPr>
          <a:xfrm>
            <a:off x="374701" y="136525"/>
            <a:ext cx="11442597" cy="1354217"/>
          </a:xfrm>
          <a:prstGeom prst="rect">
            <a:avLst/>
          </a:prstGeom>
          <a:noFill/>
        </p:spPr>
        <p:txBody>
          <a:bodyPr wrap="square">
            <a:spAutoFit/>
          </a:bodyPr>
          <a:lstStyle/>
          <a:p>
            <a:pPr>
              <a:spcAft>
                <a:spcPts val="1200"/>
              </a:spcAft>
            </a:pPr>
            <a:r>
              <a:rPr lang="en-US" sz="2400" dirty="0">
                <a:effectLst/>
                <a:latin typeface="Calibri" panose="020F0502020204030204" pitchFamily="34" charset="0"/>
                <a:ea typeface="Calibri" panose="020F0502020204030204" pitchFamily="34" charset="0"/>
              </a:rPr>
              <a:t>How can researchers register data for the next GEOTRACES Intermediate Data Product (IDP)?</a:t>
            </a:r>
          </a:p>
          <a:p>
            <a:pPr>
              <a:spcAft>
                <a:spcPts val="1200"/>
              </a:spcAft>
            </a:pPr>
            <a:r>
              <a:rPr lang="en-US" sz="2400" dirty="0">
                <a:highlight>
                  <a:srgbClr val="FFFF00"/>
                </a:highlight>
                <a:latin typeface="Calibri" panose="020F0502020204030204" pitchFamily="34" charset="0"/>
              </a:rPr>
              <a:t>Go to the GEOTRACES IPO web site: </a:t>
            </a:r>
            <a:r>
              <a:rPr lang="en-US" sz="2400" dirty="0">
                <a:highlight>
                  <a:srgbClr val="FFFF00"/>
                </a:highlight>
                <a:latin typeface="Calibri" panose="020F0502020204030204" pitchFamily="34" charset="0"/>
                <a:hlinkClick r:id="rId3"/>
              </a:rPr>
              <a:t>https://GEOTRACES.org</a:t>
            </a:r>
            <a:endParaRPr lang="en-US" sz="2400" dirty="0">
              <a:highlight>
                <a:srgbClr val="FFFF00"/>
              </a:highlight>
              <a:latin typeface="Calibri" panose="020F0502020204030204" pitchFamily="34" charset="0"/>
            </a:endParaRPr>
          </a:p>
        </p:txBody>
      </p:sp>
    </p:spTree>
    <p:extLst>
      <p:ext uri="{BB962C8B-B14F-4D97-AF65-F5344CB8AC3E}">
        <p14:creationId xmlns:p14="http://schemas.microsoft.com/office/powerpoint/2010/main" val="19888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6A709A-A0C5-44D9-BC86-28BABF7A0792}"/>
              </a:ext>
            </a:extLst>
          </p:cNvPr>
          <p:cNvSpPr txBox="1"/>
          <p:nvPr/>
        </p:nvSpPr>
        <p:spPr>
          <a:xfrm>
            <a:off x="9270627" y="136525"/>
            <a:ext cx="2832847" cy="6124754"/>
          </a:xfrm>
          <a:prstGeom prst="rect">
            <a:avLst/>
          </a:prstGeom>
          <a:noFill/>
        </p:spPr>
        <p:txBody>
          <a:bodyPr wrap="square" rtlCol="0">
            <a:spAutoFit/>
          </a:bodyPr>
          <a:lstStyle/>
          <a:p>
            <a:pPr>
              <a:spcAft>
                <a:spcPts val="1200"/>
              </a:spcAft>
            </a:pPr>
            <a:r>
              <a:rPr lang="en-US" dirty="0">
                <a:highlight>
                  <a:srgbClr val="FFFF00"/>
                </a:highlight>
              </a:rPr>
              <a:t>Step 1: The first step is to identify the datasets you want to register.</a:t>
            </a:r>
          </a:p>
          <a:p>
            <a:pPr>
              <a:spcAft>
                <a:spcPts val="1200"/>
              </a:spcAft>
            </a:pPr>
            <a:r>
              <a:rPr lang="en-US" sz="1800" dirty="0">
                <a:highlight>
                  <a:srgbClr val="FFFF00"/>
                </a:highlight>
              </a:rPr>
              <a:t>There are many steps to register a dataset, too many to cover in this short presentation.</a:t>
            </a:r>
          </a:p>
          <a:p>
            <a:pPr>
              <a:spcAft>
                <a:spcPts val="1200"/>
              </a:spcAft>
            </a:pPr>
            <a:r>
              <a:rPr lang="en-US" dirty="0">
                <a:highlight>
                  <a:srgbClr val="FFFF00"/>
                </a:highlight>
              </a:rPr>
              <a:t>Please watch the video tutorial and read the PDF tutorial where each step is explained.</a:t>
            </a:r>
          </a:p>
          <a:p>
            <a:pPr>
              <a:spcAft>
                <a:spcPts val="1200"/>
              </a:spcAft>
            </a:pPr>
            <a:endParaRPr lang="en-US" dirty="0">
              <a:highlight>
                <a:srgbClr val="FFFF00"/>
              </a:highlight>
            </a:endParaRPr>
          </a:p>
          <a:p>
            <a:pPr>
              <a:spcAft>
                <a:spcPts val="1200"/>
              </a:spcAft>
            </a:pPr>
            <a:r>
              <a:rPr lang="en-US" dirty="0">
                <a:highlight>
                  <a:srgbClr val="FFFF00"/>
                </a:highlight>
              </a:rPr>
              <a:t>Very briefly, you can register datasets from a GEOTRACES cruise or “compliant” data that meet certain criteria.</a:t>
            </a:r>
          </a:p>
          <a:p>
            <a:pPr>
              <a:spcAft>
                <a:spcPts val="1200"/>
              </a:spcAft>
            </a:pPr>
            <a:r>
              <a:rPr lang="en-US" dirty="0">
                <a:highlight>
                  <a:srgbClr val="FFFF00"/>
                </a:highlight>
              </a:rPr>
              <a:t>You can select your cruise and your parameters from our extensive lists.</a:t>
            </a:r>
            <a:endParaRPr lang="en-US" dirty="0"/>
          </a:p>
        </p:txBody>
      </p:sp>
      <p:sp>
        <p:nvSpPr>
          <p:cNvPr id="6" name="Slide Number Placeholder 5">
            <a:extLst>
              <a:ext uri="{FF2B5EF4-FFF2-40B4-BE49-F238E27FC236}">
                <a16:creationId xmlns:a16="http://schemas.microsoft.com/office/drawing/2014/main" id="{9B450917-CD14-4953-A4D8-4B726D8DE9E4}"/>
              </a:ext>
            </a:extLst>
          </p:cNvPr>
          <p:cNvSpPr>
            <a:spLocks noGrp="1"/>
          </p:cNvSpPr>
          <p:nvPr>
            <p:ph type="sldNum" sz="quarter" idx="12"/>
          </p:nvPr>
        </p:nvSpPr>
        <p:spPr/>
        <p:txBody>
          <a:bodyPr/>
          <a:lstStyle/>
          <a:p>
            <a:fld id="{76889CDC-A5D1-4308-A8D5-212EB658B775}" type="slidenum">
              <a:rPr lang="en-US" smtClean="0"/>
              <a:pPr/>
              <a:t>10</a:t>
            </a:fld>
            <a:endParaRPr lang="en-US"/>
          </a:p>
        </p:txBody>
      </p:sp>
      <p:pic>
        <p:nvPicPr>
          <p:cNvPr id="7" name="Picture 6">
            <a:extLst>
              <a:ext uri="{FF2B5EF4-FFF2-40B4-BE49-F238E27FC236}">
                <a16:creationId xmlns:a16="http://schemas.microsoft.com/office/drawing/2014/main" id="{0CAE1961-E543-4822-8884-7EB640AAA38B}"/>
              </a:ext>
            </a:extLst>
          </p:cNvPr>
          <p:cNvPicPr>
            <a:picLocks noChangeAspect="1"/>
          </p:cNvPicPr>
          <p:nvPr/>
        </p:nvPicPr>
        <p:blipFill>
          <a:blip r:embed="rId2"/>
          <a:stretch>
            <a:fillRect/>
          </a:stretch>
        </p:blipFill>
        <p:spPr>
          <a:xfrm>
            <a:off x="0" y="0"/>
            <a:ext cx="9201212" cy="5175682"/>
          </a:xfrm>
          <a:prstGeom prst="rect">
            <a:avLst/>
          </a:prstGeom>
        </p:spPr>
      </p:pic>
      <p:sp>
        <p:nvSpPr>
          <p:cNvPr id="5" name="Rectangle 4">
            <a:extLst>
              <a:ext uri="{FF2B5EF4-FFF2-40B4-BE49-F238E27FC236}">
                <a16:creationId xmlns:a16="http://schemas.microsoft.com/office/drawing/2014/main" id="{26ED385D-EDD3-4CD9-8AEB-0E548CCA5076}"/>
              </a:ext>
            </a:extLst>
          </p:cNvPr>
          <p:cNvSpPr/>
          <p:nvPr/>
        </p:nvSpPr>
        <p:spPr>
          <a:xfrm>
            <a:off x="1282737" y="1872530"/>
            <a:ext cx="1775012" cy="3849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A6B67B3-F9C7-48C8-95B1-FE8AF64EC241}"/>
              </a:ext>
            </a:extLst>
          </p:cNvPr>
          <p:cNvCxnSpPr/>
          <p:nvPr/>
        </p:nvCxnSpPr>
        <p:spPr>
          <a:xfrm flipH="1">
            <a:off x="3057749" y="1521949"/>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7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6A709A-A0C5-44D9-BC86-28BABF7A0792}"/>
              </a:ext>
            </a:extLst>
          </p:cNvPr>
          <p:cNvSpPr txBox="1"/>
          <p:nvPr/>
        </p:nvSpPr>
        <p:spPr>
          <a:xfrm>
            <a:off x="9204350" y="136525"/>
            <a:ext cx="2987650" cy="6340197"/>
          </a:xfrm>
          <a:prstGeom prst="rect">
            <a:avLst/>
          </a:prstGeom>
          <a:noFill/>
        </p:spPr>
        <p:txBody>
          <a:bodyPr wrap="square" rtlCol="0">
            <a:spAutoFit/>
          </a:bodyPr>
          <a:lstStyle/>
          <a:p>
            <a:pPr>
              <a:spcAft>
                <a:spcPts val="600"/>
              </a:spcAft>
            </a:pPr>
            <a:r>
              <a:rPr lang="en-US" dirty="0">
                <a:highlight>
                  <a:srgbClr val="FFFF00"/>
                </a:highlight>
              </a:rPr>
              <a:t>For GEOTRACES data products, a dataset is defined on a cruise-by-cruise basis and on a parameter-by-parameter basis (because this is how the Intercalibration process is organized).</a:t>
            </a:r>
          </a:p>
          <a:p>
            <a:pPr>
              <a:spcAft>
                <a:spcPts val="600"/>
              </a:spcAft>
            </a:pPr>
            <a:r>
              <a:rPr lang="en-US" sz="1800" dirty="0">
                <a:highlight>
                  <a:srgbClr val="FFFF00"/>
                </a:highlight>
              </a:rPr>
              <a:t>When a dataset may have been generated by more than one scientist, each scientist can register their portion of the dataset or one of the scientists can assume the responsibility for registering the entire dataset on behalf of the other scientists.</a:t>
            </a:r>
          </a:p>
          <a:p>
            <a:pPr>
              <a:spcAft>
                <a:spcPts val="600"/>
              </a:spcAft>
            </a:pPr>
            <a:r>
              <a:rPr lang="en-US" sz="1800" dirty="0">
                <a:highlight>
                  <a:srgbClr val="FFFF00"/>
                </a:highlight>
              </a:rPr>
              <a:t>Please contact the GEOTRACES Data Assembly Center (GDAC) at BODC </a:t>
            </a:r>
            <a:r>
              <a:rPr lang="en-US" sz="1800" dirty="0">
                <a:solidFill>
                  <a:srgbClr val="0074D9"/>
                </a:solidFill>
                <a:highlight>
                  <a:srgbClr val="FFFF00"/>
                </a:highlight>
                <a:hlinkClick r:id="rId2"/>
              </a:rPr>
              <a:t>(geotraces.dac@bodc.ac.uk)</a:t>
            </a:r>
            <a:r>
              <a:rPr lang="en-US" sz="1800" dirty="0">
                <a:highlight>
                  <a:srgbClr val="FFFF00"/>
                </a:highlight>
              </a:rPr>
              <a:t> if you have questions about this.</a:t>
            </a:r>
            <a:endParaRPr lang="en-US" dirty="0"/>
          </a:p>
        </p:txBody>
      </p:sp>
      <p:sp>
        <p:nvSpPr>
          <p:cNvPr id="6" name="Slide Number Placeholder 5">
            <a:extLst>
              <a:ext uri="{FF2B5EF4-FFF2-40B4-BE49-F238E27FC236}">
                <a16:creationId xmlns:a16="http://schemas.microsoft.com/office/drawing/2014/main" id="{9B450917-CD14-4953-A4D8-4B726D8DE9E4}"/>
              </a:ext>
            </a:extLst>
          </p:cNvPr>
          <p:cNvSpPr>
            <a:spLocks noGrp="1"/>
          </p:cNvSpPr>
          <p:nvPr>
            <p:ph type="sldNum" sz="quarter" idx="12"/>
          </p:nvPr>
        </p:nvSpPr>
        <p:spPr/>
        <p:txBody>
          <a:bodyPr/>
          <a:lstStyle/>
          <a:p>
            <a:fld id="{76889CDC-A5D1-4308-A8D5-212EB658B775}" type="slidenum">
              <a:rPr lang="en-US" smtClean="0"/>
              <a:pPr/>
              <a:t>11</a:t>
            </a:fld>
            <a:endParaRPr lang="en-US"/>
          </a:p>
        </p:txBody>
      </p:sp>
      <p:pic>
        <p:nvPicPr>
          <p:cNvPr id="7" name="Picture 6">
            <a:extLst>
              <a:ext uri="{FF2B5EF4-FFF2-40B4-BE49-F238E27FC236}">
                <a16:creationId xmlns:a16="http://schemas.microsoft.com/office/drawing/2014/main" id="{0CAE1961-E543-4822-8884-7EB640AAA38B}"/>
              </a:ext>
            </a:extLst>
          </p:cNvPr>
          <p:cNvPicPr>
            <a:picLocks noChangeAspect="1"/>
          </p:cNvPicPr>
          <p:nvPr/>
        </p:nvPicPr>
        <p:blipFill>
          <a:blip r:embed="rId3"/>
          <a:stretch>
            <a:fillRect/>
          </a:stretch>
        </p:blipFill>
        <p:spPr>
          <a:xfrm>
            <a:off x="0" y="0"/>
            <a:ext cx="9201212" cy="5175682"/>
          </a:xfrm>
          <a:prstGeom prst="rect">
            <a:avLst/>
          </a:prstGeom>
        </p:spPr>
      </p:pic>
      <p:sp>
        <p:nvSpPr>
          <p:cNvPr id="5" name="Rectangle 4">
            <a:extLst>
              <a:ext uri="{FF2B5EF4-FFF2-40B4-BE49-F238E27FC236}">
                <a16:creationId xmlns:a16="http://schemas.microsoft.com/office/drawing/2014/main" id="{26ED385D-EDD3-4CD9-8AEB-0E548CCA5076}"/>
              </a:ext>
            </a:extLst>
          </p:cNvPr>
          <p:cNvSpPr/>
          <p:nvPr/>
        </p:nvSpPr>
        <p:spPr>
          <a:xfrm>
            <a:off x="1282737" y="1872530"/>
            <a:ext cx="1775012" cy="3849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A6B67B3-F9C7-48C8-95B1-FE8AF64EC241}"/>
              </a:ext>
            </a:extLst>
          </p:cNvPr>
          <p:cNvCxnSpPr/>
          <p:nvPr/>
        </p:nvCxnSpPr>
        <p:spPr>
          <a:xfrm flipH="1">
            <a:off x="3057749" y="1521949"/>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02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45E1D3-5D18-446C-AABA-E4B341659F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899"/>
          <a:stretch/>
        </p:blipFill>
        <p:spPr>
          <a:xfrm>
            <a:off x="0" y="0"/>
            <a:ext cx="9170894" cy="4957482"/>
          </a:xfrm>
          <a:prstGeom prst="rect">
            <a:avLst/>
          </a:prstGeom>
        </p:spPr>
      </p:pic>
      <p:sp>
        <p:nvSpPr>
          <p:cNvPr id="3" name="TextBox 2">
            <a:extLst>
              <a:ext uri="{FF2B5EF4-FFF2-40B4-BE49-F238E27FC236}">
                <a16:creationId xmlns:a16="http://schemas.microsoft.com/office/drawing/2014/main" id="{24D16EAD-4429-4305-A65A-DAC5521BEB43}"/>
              </a:ext>
            </a:extLst>
          </p:cNvPr>
          <p:cNvSpPr txBox="1"/>
          <p:nvPr/>
        </p:nvSpPr>
        <p:spPr>
          <a:xfrm>
            <a:off x="9386047" y="759885"/>
            <a:ext cx="2608729" cy="2308324"/>
          </a:xfrm>
          <a:prstGeom prst="rect">
            <a:avLst/>
          </a:prstGeom>
          <a:noFill/>
        </p:spPr>
        <p:txBody>
          <a:bodyPr wrap="square" rtlCol="0">
            <a:spAutoFit/>
          </a:bodyPr>
          <a:lstStyle/>
          <a:p>
            <a:r>
              <a:rPr lang="en-US" dirty="0">
                <a:highlight>
                  <a:srgbClr val="FFFF00"/>
                </a:highlight>
              </a:rPr>
              <a:t>Step 1.1: Select a Cruise</a:t>
            </a:r>
          </a:p>
          <a:p>
            <a:endParaRPr lang="en-US" dirty="0">
              <a:highlight>
                <a:srgbClr val="FFFF00"/>
              </a:highlight>
            </a:endParaRPr>
          </a:p>
          <a:p>
            <a:r>
              <a:rPr lang="en-US" dirty="0">
                <a:highlight>
                  <a:srgbClr val="FFFF00"/>
                </a:highlight>
              </a:rPr>
              <a:t>You can scroll through the list of GEOTRACES cruises, or search using part of the cruise ID, GEOTRACES ID, or cruise alias.</a:t>
            </a:r>
          </a:p>
          <a:p>
            <a:endParaRPr lang="en-US" dirty="0"/>
          </a:p>
        </p:txBody>
      </p:sp>
      <p:sp>
        <p:nvSpPr>
          <p:cNvPr id="4" name="Rectangle 3">
            <a:extLst>
              <a:ext uri="{FF2B5EF4-FFF2-40B4-BE49-F238E27FC236}">
                <a16:creationId xmlns:a16="http://schemas.microsoft.com/office/drawing/2014/main" id="{FA22C6F4-7EDD-4799-BB05-05E76ADC9CC3}"/>
              </a:ext>
            </a:extLst>
          </p:cNvPr>
          <p:cNvSpPr/>
          <p:nvPr/>
        </p:nvSpPr>
        <p:spPr>
          <a:xfrm>
            <a:off x="1013012" y="2089338"/>
            <a:ext cx="3227294" cy="3849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C899442-E14C-458D-A578-AB5CB3A0F0F9}"/>
              </a:ext>
            </a:extLst>
          </p:cNvPr>
          <p:cNvSpPr>
            <a:spLocks noGrp="1"/>
          </p:cNvSpPr>
          <p:nvPr>
            <p:ph type="sldNum" sz="quarter" idx="12"/>
          </p:nvPr>
        </p:nvSpPr>
        <p:spPr/>
        <p:txBody>
          <a:bodyPr/>
          <a:lstStyle/>
          <a:p>
            <a:fld id="{76889CDC-A5D1-4308-A8D5-212EB658B775}" type="slidenum">
              <a:rPr lang="en-US" smtClean="0"/>
              <a:pPr/>
              <a:t>12</a:t>
            </a:fld>
            <a:endParaRPr lang="en-US"/>
          </a:p>
        </p:txBody>
      </p:sp>
      <p:cxnSp>
        <p:nvCxnSpPr>
          <p:cNvPr id="9" name="Straight Arrow Connector 8">
            <a:extLst>
              <a:ext uri="{FF2B5EF4-FFF2-40B4-BE49-F238E27FC236}">
                <a16:creationId xmlns:a16="http://schemas.microsoft.com/office/drawing/2014/main" id="{82680529-5975-43DB-A30B-7527644836FB}"/>
              </a:ext>
            </a:extLst>
          </p:cNvPr>
          <p:cNvCxnSpPr/>
          <p:nvPr/>
        </p:nvCxnSpPr>
        <p:spPr>
          <a:xfrm flipH="1">
            <a:off x="4240306" y="1738757"/>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3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45E1D3-5D18-446C-AABA-E4B341659F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899"/>
          <a:stretch/>
        </p:blipFill>
        <p:spPr>
          <a:xfrm>
            <a:off x="0" y="0"/>
            <a:ext cx="9170894" cy="4957482"/>
          </a:xfrm>
          <a:prstGeom prst="rect">
            <a:avLst/>
          </a:prstGeom>
        </p:spPr>
      </p:pic>
      <p:sp>
        <p:nvSpPr>
          <p:cNvPr id="3" name="TextBox 2">
            <a:extLst>
              <a:ext uri="{FF2B5EF4-FFF2-40B4-BE49-F238E27FC236}">
                <a16:creationId xmlns:a16="http://schemas.microsoft.com/office/drawing/2014/main" id="{24D16EAD-4429-4305-A65A-DAC5521BEB43}"/>
              </a:ext>
            </a:extLst>
          </p:cNvPr>
          <p:cNvSpPr txBox="1"/>
          <p:nvPr/>
        </p:nvSpPr>
        <p:spPr>
          <a:xfrm>
            <a:off x="9357472" y="1070162"/>
            <a:ext cx="2608729" cy="5632311"/>
          </a:xfrm>
          <a:prstGeom prst="rect">
            <a:avLst/>
          </a:prstGeom>
          <a:noFill/>
        </p:spPr>
        <p:txBody>
          <a:bodyPr wrap="square" rtlCol="0">
            <a:spAutoFit/>
          </a:bodyPr>
          <a:lstStyle/>
          <a:p>
            <a:endParaRPr lang="en-US" dirty="0"/>
          </a:p>
          <a:p>
            <a:endParaRPr lang="en-US" dirty="0"/>
          </a:p>
          <a:p>
            <a:endParaRPr lang="en-US" dirty="0"/>
          </a:p>
          <a:p>
            <a:endParaRPr lang="en-US" dirty="0"/>
          </a:p>
          <a:p>
            <a:r>
              <a:rPr lang="en-US" dirty="0">
                <a:highlight>
                  <a:srgbClr val="FFFF00"/>
                </a:highlight>
              </a:rPr>
              <a:t>If you want to register “Compliant Data”, click the button and provide the cruise ID or give an alias to the cruise.</a:t>
            </a:r>
          </a:p>
          <a:p>
            <a:endParaRPr lang="en-US" dirty="0">
              <a:highlight>
                <a:srgbClr val="FFFF00"/>
              </a:highlight>
            </a:endParaRPr>
          </a:p>
          <a:p>
            <a:r>
              <a:rPr lang="en-US" dirty="0">
                <a:highlight>
                  <a:srgbClr val="FFFF00"/>
                </a:highlight>
              </a:rPr>
              <a:t>More details at: </a:t>
            </a:r>
            <a:r>
              <a:rPr lang="en-US" sz="1800" u="sng" dirty="0">
                <a:solidFill>
                  <a:srgbClr val="0000FF"/>
                </a:solidFill>
                <a:effectLst/>
                <a:latin typeface="Calibri" panose="020F0502020204030204" pitchFamily="34" charset="0"/>
                <a:ea typeface="Calibri" panose="020F0502020204030204" pitchFamily="34" charset="0"/>
                <a:hlinkClick r:id="rId3"/>
              </a:rPr>
              <a:t>https://www.bodc.ac.uk/geotraces/cruises/</a:t>
            </a:r>
            <a:endParaRPr lang="en-US" sz="1800" u="sng" dirty="0">
              <a:solidFill>
                <a:srgbClr val="0000FF"/>
              </a:solidFill>
              <a:effectLst/>
              <a:latin typeface="Calibri" panose="020F0502020204030204" pitchFamily="34" charset="0"/>
              <a:ea typeface="Calibri" panose="020F0502020204030204" pitchFamily="34" charset="0"/>
            </a:endParaRPr>
          </a:p>
          <a:p>
            <a:endParaRPr lang="en-US" u="sng">
              <a:solidFill>
                <a:srgbClr val="0000FF"/>
              </a:solidFill>
              <a:highlight>
                <a:srgbClr val="FFFF00"/>
              </a:highlight>
              <a:latin typeface="Calibri" panose="020F0502020204030204" pitchFamily="34" charset="0"/>
            </a:endParaRPr>
          </a:p>
          <a:p>
            <a:r>
              <a:rPr lang="en-US" u="sng">
                <a:solidFill>
                  <a:srgbClr val="0000FF"/>
                </a:solidFill>
                <a:highlight>
                  <a:srgbClr val="FFFF00"/>
                </a:highlight>
                <a:latin typeface="Calibri" panose="020F0502020204030204" pitchFamily="34" charset="0"/>
              </a:rPr>
              <a:t>And</a:t>
            </a:r>
            <a:r>
              <a:rPr lang="en-US" u="sng" dirty="0">
                <a:solidFill>
                  <a:srgbClr val="0000FF"/>
                </a:solidFill>
                <a:highlight>
                  <a:srgbClr val="FFFF00"/>
                </a:highlight>
                <a:latin typeface="Calibri" panose="020F0502020204030204" pitchFamily="34" charset="0"/>
              </a:rPr>
              <a:t>:</a:t>
            </a:r>
          </a:p>
          <a:p>
            <a:r>
              <a:rPr lang="en-US" sz="1800" u="sng" dirty="0">
                <a:solidFill>
                  <a:srgbClr val="0000FF"/>
                </a:solidFill>
                <a:effectLst/>
                <a:latin typeface="Calibri" panose="020F0502020204030204" pitchFamily="34" charset="0"/>
                <a:ea typeface="Calibri" panose="020F0502020204030204" pitchFamily="34" charset="0"/>
                <a:hlinkClick r:id="rId4"/>
              </a:rPr>
              <a:t>https://www.geotraces.org/wp-content/uploads/2020/10/IDP2021_Guide_for_cruise_Oct20.pdf</a:t>
            </a:r>
            <a:endParaRPr lang="en-US" dirty="0">
              <a:highlight>
                <a:srgbClr val="FFFF00"/>
              </a:highlight>
            </a:endParaRPr>
          </a:p>
        </p:txBody>
      </p:sp>
      <p:sp>
        <p:nvSpPr>
          <p:cNvPr id="5" name="Slide Number Placeholder 4">
            <a:extLst>
              <a:ext uri="{FF2B5EF4-FFF2-40B4-BE49-F238E27FC236}">
                <a16:creationId xmlns:a16="http://schemas.microsoft.com/office/drawing/2014/main" id="{5C899442-E14C-458D-A578-AB5CB3A0F0F9}"/>
              </a:ext>
            </a:extLst>
          </p:cNvPr>
          <p:cNvSpPr>
            <a:spLocks noGrp="1"/>
          </p:cNvSpPr>
          <p:nvPr>
            <p:ph type="sldNum" sz="quarter" idx="12"/>
          </p:nvPr>
        </p:nvSpPr>
        <p:spPr/>
        <p:txBody>
          <a:bodyPr/>
          <a:lstStyle/>
          <a:p>
            <a:fld id="{76889CDC-A5D1-4308-A8D5-212EB658B775}" type="slidenum">
              <a:rPr lang="en-US" smtClean="0"/>
              <a:pPr/>
              <a:t>13</a:t>
            </a:fld>
            <a:endParaRPr lang="en-US"/>
          </a:p>
        </p:txBody>
      </p:sp>
      <p:sp>
        <p:nvSpPr>
          <p:cNvPr id="7" name="Rectangle 6">
            <a:extLst>
              <a:ext uri="{FF2B5EF4-FFF2-40B4-BE49-F238E27FC236}">
                <a16:creationId xmlns:a16="http://schemas.microsoft.com/office/drawing/2014/main" id="{3E4720FC-7CFD-4878-8F0D-264383E40355}"/>
              </a:ext>
            </a:extLst>
          </p:cNvPr>
          <p:cNvSpPr/>
          <p:nvPr/>
        </p:nvSpPr>
        <p:spPr>
          <a:xfrm>
            <a:off x="1013012" y="4657445"/>
            <a:ext cx="2752164" cy="3849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F74CC27-D541-4A92-9382-1A4F746751A9}"/>
              </a:ext>
            </a:extLst>
          </p:cNvPr>
          <p:cNvCxnSpPr/>
          <p:nvPr/>
        </p:nvCxnSpPr>
        <p:spPr>
          <a:xfrm flipH="1">
            <a:off x="3816452" y="4306864"/>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1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85AB6A-A502-48A0-AF8E-97D442E704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595"/>
          <a:stretch/>
        </p:blipFill>
        <p:spPr>
          <a:xfrm>
            <a:off x="0" y="0"/>
            <a:ext cx="9170894" cy="4921624"/>
          </a:xfrm>
          <a:prstGeom prst="rect">
            <a:avLst/>
          </a:prstGeom>
        </p:spPr>
      </p:pic>
      <p:sp>
        <p:nvSpPr>
          <p:cNvPr id="6" name="TextBox 5">
            <a:extLst>
              <a:ext uri="{FF2B5EF4-FFF2-40B4-BE49-F238E27FC236}">
                <a16:creationId xmlns:a16="http://schemas.microsoft.com/office/drawing/2014/main" id="{AFC9FD97-B7E5-418F-8D43-2FA2BFFA9471}"/>
              </a:ext>
            </a:extLst>
          </p:cNvPr>
          <p:cNvSpPr txBox="1"/>
          <p:nvPr/>
        </p:nvSpPr>
        <p:spPr>
          <a:xfrm>
            <a:off x="9386047" y="251012"/>
            <a:ext cx="2608729" cy="4862870"/>
          </a:xfrm>
          <a:prstGeom prst="rect">
            <a:avLst/>
          </a:prstGeom>
          <a:noFill/>
        </p:spPr>
        <p:txBody>
          <a:bodyPr wrap="square" rtlCol="0">
            <a:spAutoFit/>
          </a:bodyPr>
          <a:lstStyle/>
          <a:p>
            <a:pPr>
              <a:spcAft>
                <a:spcPts val="1200"/>
              </a:spcAft>
            </a:pPr>
            <a:r>
              <a:rPr lang="en-US" dirty="0"/>
              <a:t>Step 1.2: After selecting your cruise:</a:t>
            </a:r>
          </a:p>
          <a:p>
            <a:pPr>
              <a:spcAft>
                <a:spcPts val="1200"/>
              </a:spcAft>
            </a:pPr>
            <a:r>
              <a:rPr lang="en-US" dirty="0"/>
              <a:t>Select the parameters/datasets you want to register.</a:t>
            </a:r>
          </a:p>
          <a:p>
            <a:pPr>
              <a:spcAft>
                <a:spcPts val="1200"/>
              </a:spcAft>
            </a:pPr>
            <a:r>
              <a:rPr lang="en-US" dirty="0">
                <a:highlight>
                  <a:srgbClr val="FFFF00"/>
                </a:highlight>
              </a:rPr>
              <a:t>There are two ways to select your parameters; the Parameter Search Tool and the Parameter Tree Exploration Tool.</a:t>
            </a:r>
          </a:p>
          <a:p>
            <a:pPr>
              <a:spcAft>
                <a:spcPts val="1200"/>
              </a:spcAft>
            </a:pPr>
            <a:r>
              <a:rPr lang="en-US" dirty="0">
                <a:highlight>
                  <a:srgbClr val="FFFF00"/>
                </a:highlight>
              </a:rPr>
              <a:t>Use either method, or both!</a:t>
            </a:r>
          </a:p>
          <a:p>
            <a:pPr>
              <a:spcAft>
                <a:spcPts val="1200"/>
              </a:spcAft>
            </a:pPr>
            <a:r>
              <a:rPr lang="en-US" dirty="0">
                <a:highlight>
                  <a:srgbClr val="FFFF00"/>
                </a:highlight>
              </a:rPr>
              <a:t>Click the blue + button to add parameters to your list.</a:t>
            </a:r>
            <a:endParaRPr lang="en-US" dirty="0"/>
          </a:p>
        </p:txBody>
      </p:sp>
      <p:sp>
        <p:nvSpPr>
          <p:cNvPr id="7" name="Slide Number Placeholder 6">
            <a:extLst>
              <a:ext uri="{FF2B5EF4-FFF2-40B4-BE49-F238E27FC236}">
                <a16:creationId xmlns:a16="http://schemas.microsoft.com/office/drawing/2014/main" id="{E11D0D0A-F1B1-4298-967B-ABD2E55009B4}"/>
              </a:ext>
            </a:extLst>
          </p:cNvPr>
          <p:cNvSpPr>
            <a:spLocks noGrp="1"/>
          </p:cNvSpPr>
          <p:nvPr>
            <p:ph type="sldNum" sz="quarter" idx="12"/>
          </p:nvPr>
        </p:nvSpPr>
        <p:spPr/>
        <p:txBody>
          <a:bodyPr/>
          <a:lstStyle/>
          <a:p>
            <a:fld id="{76889CDC-A5D1-4308-A8D5-212EB658B775}" type="slidenum">
              <a:rPr lang="en-US" smtClean="0"/>
              <a:pPr/>
              <a:t>14</a:t>
            </a:fld>
            <a:endParaRPr lang="en-US"/>
          </a:p>
        </p:txBody>
      </p:sp>
      <p:sp>
        <p:nvSpPr>
          <p:cNvPr id="8" name="Rectangle 7">
            <a:extLst>
              <a:ext uri="{FF2B5EF4-FFF2-40B4-BE49-F238E27FC236}">
                <a16:creationId xmlns:a16="http://schemas.microsoft.com/office/drawing/2014/main" id="{FD05098E-17C8-4648-A1BF-3C1D2F17B37D}"/>
              </a:ext>
            </a:extLst>
          </p:cNvPr>
          <p:cNvSpPr/>
          <p:nvPr/>
        </p:nvSpPr>
        <p:spPr>
          <a:xfrm>
            <a:off x="960777" y="2033669"/>
            <a:ext cx="1658471" cy="6723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DefaultOcx">
            <a:extLst>
              <a:ext uri="{FF2B5EF4-FFF2-40B4-BE49-F238E27FC236}">
                <a16:creationId xmlns:a16="http://schemas.microsoft.com/office/drawing/2014/main" id="{D3706723-83B9-45AF-9581-C4B444F77393}"/>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AF0844CE-47C2-40CA-9C57-EC0FFE274953}"/>
              </a:ext>
            </a:extLst>
          </p:cNvPr>
          <p:cNvSpPr/>
          <p:nvPr/>
        </p:nvSpPr>
        <p:spPr>
          <a:xfrm>
            <a:off x="5459035" y="2124635"/>
            <a:ext cx="2573920" cy="6723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788D73-F95D-4306-9EF2-B8442058C6A0}"/>
              </a:ext>
            </a:extLst>
          </p:cNvPr>
          <p:cNvCxnSpPr>
            <a:cxnSpLocks/>
          </p:cNvCxnSpPr>
          <p:nvPr/>
        </p:nvCxnSpPr>
        <p:spPr>
          <a:xfrm flipH="1">
            <a:off x="2619248" y="1304925"/>
            <a:ext cx="1647952" cy="7287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1B78A1B-7684-4ED0-96E0-2E232CCA3664}"/>
              </a:ext>
            </a:extLst>
          </p:cNvPr>
          <p:cNvCxnSpPr>
            <a:cxnSpLocks/>
          </p:cNvCxnSpPr>
          <p:nvPr/>
        </p:nvCxnSpPr>
        <p:spPr>
          <a:xfrm flipH="1">
            <a:off x="8032955" y="1428750"/>
            <a:ext cx="977695" cy="705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07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A07762-F77C-493B-BBE9-4934115ADD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327"/>
          <a:stretch/>
        </p:blipFill>
        <p:spPr>
          <a:xfrm>
            <a:off x="0" y="1"/>
            <a:ext cx="9161929" cy="4930588"/>
          </a:xfrm>
          <a:prstGeom prst="rect">
            <a:avLst/>
          </a:prstGeom>
        </p:spPr>
      </p:pic>
      <p:sp>
        <p:nvSpPr>
          <p:cNvPr id="3" name="Slide Number Placeholder 2">
            <a:extLst>
              <a:ext uri="{FF2B5EF4-FFF2-40B4-BE49-F238E27FC236}">
                <a16:creationId xmlns:a16="http://schemas.microsoft.com/office/drawing/2014/main" id="{F6519E98-7293-4C42-A82E-11CD35081F49}"/>
              </a:ext>
            </a:extLst>
          </p:cNvPr>
          <p:cNvSpPr>
            <a:spLocks noGrp="1"/>
          </p:cNvSpPr>
          <p:nvPr>
            <p:ph type="sldNum" sz="quarter" idx="12"/>
          </p:nvPr>
        </p:nvSpPr>
        <p:spPr/>
        <p:txBody>
          <a:bodyPr/>
          <a:lstStyle/>
          <a:p>
            <a:fld id="{76889CDC-A5D1-4308-A8D5-212EB658B775}" type="slidenum">
              <a:rPr lang="en-US" smtClean="0"/>
              <a:pPr/>
              <a:t>15</a:t>
            </a:fld>
            <a:endParaRPr lang="en-US"/>
          </a:p>
        </p:txBody>
      </p:sp>
      <p:sp>
        <p:nvSpPr>
          <p:cNvPr id="5" name="Rectangle 4">
            <a:extLst>
              <a:ext uri="{FF2B5EF4-FFF2-40B4-BE49-F238E27FC236}">
                <a16:creationId xmlns:a16="http://schemas.microsoft.com/office/drawing/2014/main" id="{3B7380AF-0D64-4F8D-ACF4-D4469B4D054B}"/>
              </a:ext>
            </a:extLst>
          </p:cNvPr>
          <p:cNvSpPr/>
          <p:nvPr/>
        </p:nvSpPr>
        <p:spPr>
          <a:xfrm>
            <a:off x="9362108" y="136525"/>
            <a:ext cx="2743200" cy="2862322"/>
          </a:xfrm>
          <a:prstGeom prst="rect">
            <a:avLst/>
          </a:prstGeom>
        </p:spPr>
        <p:txBody>
          <a:bodyPr wrap="square">
            <a:spAutoFit/>
          </a:bodyPr>
          <a:lstStyle/>
          <a:p>
            <a:r>
              <a:rPr lang="en-US" dirty="0"/>
              <a:t>Step 1.2 (cont.)</a:t>
            </a:r>
          </a:p>
          <a:p>
            <a:endParaRPr lang="en-US" dirty="0"/>
          </a:p>
          <a:p>
            <a:r>
              <a:rPr lang="en-US" dirty="0">
                <a:highlight>
                  <a:srgbClr val="FFFF00"/>
                </a:highlight>
              </a:rPr>
              <a:t>Your parameters will appear in a list below.</a:t>
            </a:r>
          </a:p>
          <a:p>
            <a:endParaRPr lang="en-US" dirty="0">
              <a:highlight>
                <a:srgbClr val="FFFF00"/>
              </a:highlight>
            </a:endParaRPr>
          </a:p>
          <a:p>
            <a:r>
              <a:rPr lang="en-US" dirty="0">
                <a:highlight>
                  <a:srgbClr val="FFFF00"/>
                </a:highlight>
              </a:rPr>
              <a:t>Once you have selected all the parameters you want to register for this cruise, click the blue OK button and a popup will appear.</a:t>
            </a:r>
          </a:p>
        </p:txBody>
      </p:sp>
      <p:sp>
        <p:nvSpPr>
          <p:cNvPr id="8" name="Rectangle 7">
            <a:extLst>
              <a:ext uri="{FF2B5EF4-FFF2-40B4-BE49-F238E27FC236}">
                <a16:creationId xmlns:a16="http://schemas.microsoft.com/office/drawing/2014/main" id="{E2988B59-EEEB-42A5-A23D-3E1F8AD52BA4}"/>
              </a:ext>
            </a:extLst>
          </p:cNvPr>
          <p:cNvSpPr/>
          <p:nvPr/>
        </p:nvSpPr>
        <p:spPr>
          <a:xfrm>
            <a:off x="7109011" y="4349003"/>
            <a:ext cx="977713" cy="4515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F3434B1-EC47-4E31-8FC7-D5D3465CAB47}"/>
              </a:ext>
            </a:extLst>
          </p:cNvPr>
          <p:cNvCxnSpPr>
            <a:cxnSpLocks/>
          </p:cNvCxnSpPr>
          <p:nvPr/>
        </p:nvCxnSpPr>
        <p:spPr>
          <a:xfrm flipH="1">
            <a:off x="8086724" y="3841494"/>
            <a:ext cx="991521" cy="50750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2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DF98F-E594-40B1-BAB1-304B172CE4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460"/>
          <a:stretch/>
        </p:blipFill>
        <p:spPr>
          <a:xfrm>
            <a:off x="0" y="0"/>
            <a:ext cx="9224682" cy="4957482"/>
          </a:xfrm>
          <a:prstGeom prst="rect">
            <a:avLst/>
          </a:prstGeom>
        </p:spPr>
      </p:pic>
      <p:sp>
        <p:nvSpPr>
          <p:cNvPr id="3" name="Slide Number Placeholder 2">
            <a:extLst>
              <a:ext uri="{FF2B5EF4-FFF2-40B4-BE49-F238E27FC236}">
                <a16:creationId xmlns:a16="http://schemas.microsoft.com/office/drawing/2014/main" id="{B905FB79-6BC0-49FD-86B4-915B0E590F79}"/>
              </a:ext>
            </a:extLst>
          </p:cNvPr>
          <p:cNvSpPr>
            <a:spLocks noGrp="1"/>
          </p:cNvSpPr>
          <p:nvPr>
            <p:ph type="sldNum" sz="quarter" idx="12"/>
          </p:nvPr>
        </p:nvSpPr>
        <p:spPr/>
        <p:txBody>
          <a:bodyPr/>
          <a:lstStyle/>
          <a:p>
            <a:fld id="{76889CDC-A5D1-4308-A8D5-212EB658B775}" type="slidenum">
              <a:rPr lang="en-US" smtClean="0"/>
              <a:pPr/>
              <a:t>16</a:t>
            </a:fld>
            <a:endParaRPr lang="en-US"/>
          </a:p>
        </p:txBody>
      </p:sp>
      <p:sp>
        <p:nvSpPr>
          <p:cNvPr id="4" name="Rectangle 3">
            <a:extLst>
              <a:ext uri="{FF2B5EF4-FFF2-40B4-BE49-F238E27FC236}">
                <a16:creationId xmlns:a16="http://schemas.microsoft.com/office/drawing/2014/main" id="{CD3AC8F8-98A0-42D7-A647-21BDBE521119}"/>
              </a:ext>
            </a:extLst>
          </p:cNvPr>
          <p:cNvSpPr/>
          <p:nvPr/>
        </p:nvSpPr>
        <p:spPr>
          <a:xfrm>
            <a:off x="9308880" y="307975"/>
            <a:ext cx="2743200" cy="3416320"/>
          </a:xfrm>
          <a:prstGeom prst="rect">
            <a:avLst/>
          </a:prstGeom>
        </p:spPr>
        <p:txBody>
          <a:bodyPr wrap="square">
            <a:spAutoFit/>
          </a:bodyPr>
          <a:lstStyle/>
          <a:p>
            <a:r>
              <a:rPr lang="en-US" dirty="0"/>
              <a:t>Step 1.2 (cont.)</a:t>
            </a:r>
          </a:p>
          <a:p>
            <a:endParaRPr lang="en-US" dirty="0"/>
          </a:p>
          <a:p>
            <a:r>
              <a:rPr lang="en-US" dirty="0">
                <a:highlight>
                  <a:srgbClr val="FFFF00"/>
                </a:highlight>
              </a:rPr>
              <a:t>If you CONFIRM, this will create dataset registrations </a:t>
            </a:r>
            <a:r>
              <a:rPr lang="en-US" dirty="0"/>
              <a:t>where each parameter is assigned a unique 6-digit “bar-code”, linking each parameter with a particular cruise and with the scientist who is registering the dataset.</a:t>
            </a:r>
          </a:p>
          <a:p>
            <a:endParaRPr lang="en-US" dirty="0"/>
          </a:p>
        </p:txBody>
      </p:sp>
      <p:sp>
        <p:nvSpPr>
          <p:cNvPr id="5" name="Rectangle 4">
            <a:extLst>
              <a:ext uri="{FF2B5EF4-FFF2-40B4-BE49-F238E27FC236}">
                <a16:creationId xmlns:a16="http://schemas.microsoft.com/office/drawing/2014/main" id="{BEDBBC2F-D65A-49CA-B766-ACDCD355158B}"/>
              </a:ext>
            </a:extLst>
          </p:cNvPr>
          <p:cNvSpPr/>
          <p:nvPr/>
        </p:nvSpPr>
        <p:spPr>
          <a:xfrm>
            <a:off x="5981700" y="3590925"/>
            <a:ext cx="1238250" cy="4000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F03076D-C080-41D8-8BE0-B71C4AE0919E}"/>
              </a:ext>
            </a:extLst>
          </p:cNvPr>
          <p:cNvCxnSpPr>
            <a:cxnSpLocks/>
          </p:cNvCxnSpPr>
          <p:nvPr/>
        </p:nvCxnSpPr>
        <p:spPr>
          <a:xfrm flipH="1">
            <a:off x="6600825" y="2762865"/>
            <a:ext cx="1166659" cy="8280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66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25D668-6F90-47B0-A085-C213F4DA5F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675"/>
          <a:stretch/>
        </p:blipFill>
        <p:spPr>
          <a:xfrm>
            <a:off x="0" y="0"/>
            <a:ext cx="9161929" cy="4912659"/>
          </a:xfrm>
          <a:prstGeom prst="rect">
            <a:avLst/>
          </a:prstGeom>
        </p:spPr>
      </p:pic>
      <p:sp>
        <p:nvSpPr>
          <p:cNvPr id="3" name="Slide Number Placeholder 2">
            <a:extLst>
              <a:ext uri="{FF2B5EF4-FFF2-40B4-BE49-F238E27FC236}">
                <a16:creationId xmlns:a16="http://schemas.microsoft.com/office/drawing/2014/main" id="{DC9F9A67-587D-4C35-90BE-C9E3D0AAD93F}"/>
              </a:ext>
            </a:extLst>
          </p:cNvPr>
          <p:cNvSpPr>
            <a:spLocks noGrp="1"/>
          </p:cNvSpPr>
          <p:nvPr>
            <p:ph type="sldNum" sz="quarter" idx="12"/>
          </p:nvPr>
        </p:nvSpPr>
        <p:spPr/>
        <p:txBody>
          <a:bodyPr/>
          <a:lstStyle/>
          <a:p>
            <a:fld id="{76889CDC-A5D1-4308-A8D5-212EB658B775}" type="slidenum">
              <a:rPr lang="en-US" smtClean="0"/>
              <a:pPr/>
              <a:t>17</a:t>
            </a:fld>
            <a:endParaRPr lang="en-US"/>
          </a:p>
        </p:txBody>
      </p:sp>
      <p:sp>
        <p:nvSpPr>
          <p:cNvPr id="4" name="Rectangle 3">
            <a:extLst>
              <a:ext uri="{FF2B5EF4-FFF2-40B4-BE49-F238E27FC236}">
                <a16:creationId xmlns:a16="http://schemas.microsoft.com/office/drawing/2014/main" id="{95F9FB43-760B-477C-9B2B-944710E12877}"/>
              </a:ext>
            </a:extLst>
          </p:cNvPr>
          <p:cNvSpPr/>
          <p:nvPr/>
        </p:nvSpPr>
        <p:spPr>
          <a:xfrm>
            <a:off x="9299354" y="42724"/>
            <a:ext cx="2816445" cy="6678751"/>
          </a:xfrm>
          <a:prstGeom prst="rect">
            <a:avLst/>
          </a:prstGeom>
        </p:spPr>
        <p:txBody>
          <a:bodyPr wrap="square">
            <a:spAutoFit/>
          </a:bodyPr>
          <a:lstStyle/>
          <a:p>
            <a:pPr>
              <a:spcAft>
                <a:spcPts val="1200"/>
              </a:spcAft>
            </a:pPr>
            <a:r>
              <a:rPr lang="en-US" dirty="0">
                <a:highlight>
                  <a:srgbClr val="FFFF00"/>
                </a:highlight>
              </a:rPr>
              <a:t>Skipping Step 2 for the moment, go to Step 3:</a:t>
            </a:r>
          </a:p>
          <a:p>
            <a:pPr>
              <a:spcAft>
                <a:spcPts val="1200"/>
              </a:spcAft>
            </a:pPr>
            <a:r>
              <a:rPr lang="en-US" dirty="0">
                <a:highlight>
                  <a:srgbClr val="FFFF00"/>
                </a:highlight>
              </a:rPr>
              <a:t>Step 3: Generating intercalibration report and data submission templates.</a:t>
            </a:r>
          </a:p>
          <a:p>
            <a:pPr>
              <a:spcAft>
                <a:spcPts val="1200"/>
              </a:spcAft>
            </a:pPr>
            <a:r>
              <a:rPr lang="en-US" dirty="0">
                <a:highlight>
                  <a:srgbClr val="FFFF00"/>
                </a:highlight>
              </a:rPr>
              <a:t>Ensuring the accuracy, reliability, and inter-comparability of the data is an essential component of GEOTRACES.</a:t>
            </a:r>
          </a:p>
          <a:p>
            <a:pPr>
              <a:spcAft>
                <a:spcPts val="1200"/>
              </a:spcAft>
            </a:pPr>
            <a:r>
              <a:rPr lang="en-US" dirty="0">
                <a:highlight>
                  <a:srgbClr val="FFFF00"/>
                </a:highlight>
              </a:rPr>
              <a:t>This is supervised by the Standards and Intercalibration Committee (S&amp;I).</a:t>
            </a:r>
          </a:p>
          <a:p>
            <a:pPr>
              <a:spcAft>
                <a:spcPts val="1200"/>
              </a:spcAft>
            </a:pPr>
            <a:r>
              <a:rPr lang="en-US" dirty="0">
                <a:highlight>
                  <a:srgbClr val="FFFF00"/>
                </a:highlight>
              </a:rPr>
              <a:t>S&amp;I works with PIs and data generators to produce datasets of the highest possible quality.</a:t>
            </a:r>
          </a:p>
          <a:p>
            <a:pPr>
              <a:spcAft>
                <a:spcPts val="1200"/>
              </a:spcAft>
            </a:pPr>
            <a:r>
              <a:rPr lang="en-US" dirty="0"/>
              <a:t>Read the general instructions for preparing intercalibration reports.</a:t>
            </a:r>
          </a:p>
        </p:txBody>
      </p:sp>
    </p:spTree>
    <p:extLst>
      <p:ext uri="{BB962C8B-B14F-4D97-AF65-F5344CB8AC3E}">
        <p14:creationId xmlns:p14="http://schemas.microsoft.com/office/powerpoint/2010/main" val="374533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1E695-6F87-4B45-AB3C-8DA89BF0DB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850"/>
          <a:stretch/>
        </p:blipFill>
        <p:spPr>
          <a:xfrm>
            <a:off x="0" y="0"/>
            <a:ext cx="9334500" cy="4943476"/>
          </a:xfrm>
          <a:prstGeom prst="rect">
            <a:avLst/>
          </a:prstGeom>
        </p:spPr>
      </p:pic>
      <p:sp>
        <p:nvSpPr>
          <p:cNvPr id="3" name="Slide Number Placeholder 2">
            <a:extLst>
              <a:ext uri="{FF2B5EF4-FFF2-40B4-BE49-F238E27FC236}">
                <a16:creationId xmlns:a16="http://schemas.microsoft.com/office/drawing/2014/main" id="{9238EB39-2C3F-4CFB-9C50-56AC3C5445ED}"/>
              </a:ext>
            </a:extLst>
          </p:cNvPr>
          <p:cNvSpPr>
            <a:spLocks noGrp="1"/>
          </p:cNvSpPr>
          <p:nvPr>
            <p:ph type="sldNum" sz="quarter" idx="12"/>
          </p:nvPr>
        </p:nvSpPr>
        <p:spPr/>
        <p:txBody>
          <a:bodyPr/>
          <a:lstStyle/>
          <a:p>
            <a:fld id="{76889CDC-A5D1-4308-A8D5-212EB658B775}" type="slidenum">
              <a:rPr lang="en-US" smtClean="0"/>
              <a:pPr/>
              <a:t>18</a:t>
            </a:fld>
            <a:endParaRPr lang="en-US"/>
          </a:p>
        </p:txBody>
      </p:sp>
      <p:sp>
        <p:nvSpPr>
          <p:cNvPr id="4" name="Rectangle 3">
            <a:extLst>
              <a:ext uri="{FF2B5EF4-FFF2-40B4-BE49-F238E27FC236}">
                <a16:creationId xmlns:a16="http://schemas.microsoft.com/office/drawing/2014/main" id="{36D5D025-FA23-4D44-9C73-7185D7910065}"/>
              </a:ext>
            </a:extLst>
          </p:cNvPr>
          <p:cNvSpPr/>
          <p:nvPr/>
        </p:nvSpPr>
        <p:spPr>
          <a:xfrm>
            <a:off x="9413063" y="0"/>
            <a:ext cx="2622330" cy="6617196"/>
          </a:xfrm>
          <a:prstGeom prst="rect">
            <a:avLst/>
          </a:prstGeom>
        </p:spPr>
        <p:txBody>
          <a:bodyPr wrap="square">
            <a:spAutoFit/>
          </a:bodyPr>
          <a:lstStyle/>
          <a:p>
            <a:pPr>
              <a:spcAft>
                <a:spcPts val="600"/>
              </a:spcAft>
            </a:pPr>
            <a:r>
              <a:rPr lang="en-US" dirty="0">
                <a:highlight>
                  <a:srgbClr val="FFFF00"/>
                </a:highlight>
              </a:rPr>
              <a:t>Scroll down to select the cruise where you have registered datasets, and a list of those datasets will appear, showing the parameter name and the unique barcode that was attached to it.</a:t>
            </a:r>
            <a:endParaRPr lang="en-US" dirty="0"/>
          </a:p>
          <a:p>
            <a:pPr>
              <a:spcAft>
                <a:spcPts val="600"/>
              </a:spcAft>
            </a:pPr>
            <a:r>
              <a:rPr lang="en-US" dirty="0">
                <a:highlight>
                  <a:srgbClr val="FFFF00"/>
                </a:highlight>
              </a:rPr>
              <a:t>It is essential that you retain the unique headers and barcodes that associate you (the data submitter) with each cruise and each parameter in your datasets. These barcodes will be used to track each parameter in each dataset through every step.</a:t>
            </a:r>
          </a:p>
          <a:p>
            <a:pPr>
              <a:spcAft>
                <a:spcPts val="600"/>
              </a:spcAft>
            </a:pPr>
            <a:r>
              <a:rPr lang="en-US" dirty="0">
                <a:highlight>
                  <a:srgbClr val="FFFF00"/>
                </a:highlight>
              </a:rPr>
              <a:t>You can download Intercalibration report templates for each parameter.</a:t>
            </a:r>
            <a:endParaRPr lang="en-US" dirty="0"/>
          </a:p>
        </p:txBody>
      </p:sp>
      <p:sp>
        <p:nvSpPr>
          <p:cNvPr id="6" name="Rectangle 5">
            <a:extLst>
              <a:ext uri="{FF2B5EF4-FFF2-40B4-BE49-F238E27FC236}">
                <a16:creationId xmlns:a16="http://schemas.microsoft.com/office/drawing/2014/main" id="{FB876690-5DD9-46EB-8EFB-395B0AD49E43}"/>
              </a:ext>
            </a:extLst>
          </p:cNvPr>
          <p:cNvSpPr/>
          <p:nvPr/>
        </p:nvSpPr>
        <p:spPr>
          <a:xfrm>
            <a:off x="1171575" y="342901"/>
            <a:ext cx="1152525" cy="7143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7CF9C79-A26E-4DFF-8C87-FA95E5A654A6}"/>
              </a:ext>
            </a:extLst>
          </p:cNvPr>
          <p:cNvCxnSpPr>
            <a:cxnSpLocks/>
          </p:cNvCxnSpPr>
          <p:nvPr/>
        </p:nvCxnSpPr>
        <p:spPr>
          <a:xfrm flipH="1" flipV="1">
            <a:off x="2324100" y="446977"/>
            <a:ext cx="1294171" cy="25311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0EE98CE-0CDB-4110-8DD2-75518106AF25}"/>
              </a:ext>
            </a:extLst>
          </p:cNvPr>
          <p:cNvSpPr/>
          <p:nvPr/>
        </p:nvSpPr>
        <p:spPr>
          <a:xfrm>
            <a:off x="1304311" y="3552844"/>
            <a:ext cx="1389728" cy="13906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D7737FC-1939-4683-8F0E-92DC874D0715}"/>
              </a:ext>
            </a:extLst>
          </p:cNvPr>
          <p:cNvCxnSpPr>
            <a:cxnSpLocks/>
          </p:cNvCxnSpPr>
          <p:nvPr/>
        </p:nvCxnSpPr>
        <p:spPr>
          <a:xfrm flipH="1">
            <a:off x="2694039" y="2576052"/>
            <a:ext cx="924232" cy="97679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94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D9942-653C-4B83-8A17-0C2F4414B7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8183"/>
          <a:stretch/>
        </p:blipFill>
        <p:spPr>
          <a:xfrm>
            <a:off x="0" y="-35858"/>
            <a:ext cx="9296400" cy="4801314"/>
          </a:xfrm>
          <a:prstGeom prst="rect">
            <a:avLst/>
          </a:prstGeom>
        </p:spPr>
      </p:pic>
      <p:sp>
        <p:nvSpPr>
          <p:cNvPr id="3" name="Slide Number Placeholder 2">
            <a:extLst>
              <a:ext uri="{FF2B5EF4-FFF2-40B4-BE49-F238E27FC236}">
                <a16:creationId xmlns:a16="http://schemas.microsoft.com/office/drawing/2014/main" id="{36489519-E391-4495-934A-D655BA87B4A2}"/>
              </a:ext>
            </a:extLst>
          </p:cNvPr>
          <p:cNvSpPr>
            <a:spLocks noGrp="1"/>
          </p:cNvSpPr>
          <p:nvPr>
            <p:ph type="sldNum" sz="quarter" idx="12"/>
          </p:nvPr>
        </p:nvSpPr>
        <p:spPr/>
        <p:txBody>
          <a:bodyPr/>
          <a:lstStyle/>
          <a:p>
            <a:fld id="{76889CDC-A5D1-4308-A8D5-212EB658B775}" type="slidenum">
              <a:rPr lang="en-US" smtClean="0"/>
              <a:pPr/>
              <a:t>19</a:t>
            </a:fld>
            <a:endParaRPr lang="en-US"/>
          </a:p>
        </p:txBody>
      </p:sp>
      <p:sp>
        <p:nvSpPr>
          <p:cNvPr id="4" name="Rectangle 3">
            <a:extLst>
              <a:ext uri="{FF2B5EF4-FFF2-40B4-BE49-F238E27FC236}">
                <a16:creationId xmlns:a16="http://schemas.microsoft.com/office/drawing/2014/main" id="{0BBFE964-5B8B-42E8-AAED-40837AF99169}"/>
              </a:ext>
            </a:extLst>
          </p:cNvPr>
          <p:cNvSpPr/>
          <p:nvPr/>
        </p:nvSpPr>
        <p:spPr>
          <a:xfrm>
            <a:off x="9429747" y="136525"/>
            <a:ext cx="2743201" cy="5539978"/>
          </a:xfrm>
          <a:prstGeom prst="rect">
            <a:avLst/>
          </a:prstGeom>
        </p:spPr>
        <p:txBody>
          <a:bodyPr wrap="square">
            <a:spAutoFit/>
          </a:bodyPr>
          <a:lstStyle/>
          <a:p>
            <a:pPr>
              <a:spcAft>
                <a:spcPts val="600"/>
              </a:spcAft>
            </a:pPr>
            <a:r>
              <a:rPr lang="en-US" dirty="0">
                <a:highlight>
                  <a:srgbClr val="FFFF00"/>
                </a:highlight>
              </a:rPr>
              <a:t>Step 4: Uploading Intercalibration reports </a:t>
            </a:r>
          </a:p>
          <a:p>
            <a:pPr>
              <a:spcAft>
                <a:spcPts val="600"/>
              </a:spcAft>
            </a:pPr>
            <a:r>
              <a:rPr lang="en-US" dirty="0"/>
              <a:t>You must use the Intercalibration report template files that you downloaded in Step 3.1</a:t>
            </a:r>
          </a:p>
          <a:p>
            <a:pPr>
              <a:spcAft>
                <a:spcPts val="600"/>
              </a:spcAft>
            </a:pPr>
            <a:r>
              <a:rPr lang="en-US" dirty="0"/>
              <a:t>These will be reviewed by the GEOTRACES Standards and Intercalibration Committee (S&amp;I).</a:t>
            </a:r>
            <a:r>
              <a:rPr lang="en-US" dirty="0">
                <a:highlight>
                  <a:srgbClr val="FFFF00"/>
                </a:highlight>
              </a:rPr>
              <a:t> </a:t>
            </a:r>
          </a:p>
          <a:p>
            <a:pPr>
              <a:spcAft>
                <a:spcPts val="600"/>
              </a:spcAft>
            </a:pPr>
            <a:r>
              <a:rPr lang="en-US" dirty="0">
                <a:highlight>
                  <a:srgbClr val="FFFF00"/>
                </a:highlight>
              </a:rPr>
              <a:t>Click the “Cruise” line to select a cruise for which you registered one or more datasets.</a:t>
            </a:r>
          </a:p>
          <a:p>
            <a:pPr>
              <a:spcAft>
                <a:spcPts val="600"/>
              </a:spcAft>
            </a:pPr>
            <a:r>
              <a:rPr lang="en-US" dirty="0">
                <a:highlight>
                  <a:srgbClr val="FFFF00"/>
                </a:highlight>
              </a:rPr>
              <a:t>Upload Intercalibration reports for each dataset.</a:t>
            </a:r>
          </a:p>
          <a:p>
            <a:pPr>
              <a:spcAft>
                <a:spcPts val="600"/>
              </a:spcAft>
            </a:pPr>
            <a:endParaRPr lang="en-US" dirty="0"/>
          </a:p>
          <a:p>
            <a:pPr>
              <a:spcAft>
                <a:spcPts val="600"/>
              </a:spcAft>
            </a:pPr>
            <a:endParaRPr lang="en-US" dirty="0"/>
          </a:p>
        </p:txBody>
      </p:sp>
      <p:sp>
        <p:nvSpPr>
          <p:cNvPr id="5" name="Rectangle 4">
            <a:extLst>
              <a:ext uri="{FF2B5EF4-FFF2-40B4-BE49-F238E27FC236}">
                <a16:creationId xmlns:a16="http://schemas.microsoft.com/office/drawing/2014/main" id="{C781409F-41D6-4232-9360-77203F3D09B4}"/>
              </a:ext>
            </a:extLst>
          </p:cNvPr>
          <p:cNvSpPr/>
          <p:nvPr/>
        </p:nvSpPr>
        <p:spPr>
          <a:xfrm>
            <a:off x="1085851" y="3209926"/>
            <a:ext cx="1200149" cy="6667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603A55-2798-44F7-B260-DB2CDB6623DD}"/>
              </a:ext>
            </a:extLst>
          </p:cNvPr>
          <p:cNvCxnSpPr>
            <a:cxnSpLocks/>
          </p:cNvCxnSpPr>
          <p:nvPr/>
        </p:nvCxnSpPr>
        <p:spPr>
          <a:xfrm flipH="1">
            <a:off x="2286000" y="2407229"/>
            <a:ext cx="904217" cy="8026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67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BCE09-3A2E-47C5-B326-57B8EB3E4C83}"/>
              </a:ext>
            </a:extLst>
          </p:cNvPr>
          <p:cNvSpPr>
            <a:spLocks noGrp="1"/>
          </p:cNvSpPr>
          <p:nvPr>
            <p:ph type="sldNum" sz="quarter" idx="12"/>
          </p:nvPr>
        </p:nvSpPr>
        <p:spPr/>
        <p:txBody>
          <a:bodyPr/>
          <a:lstStyle/>
          <a:p>
            <a:fld id="{76889CDC-A5D1-4308-A8D5-212EB658B775}" type="slidenum">
              <a:rPr lang="en-US" smtClean="0"/>
              <a:pPr/>
              <a:t>2</a:t>
            </a:fld>
            <a:endParaRPr lang="en-US"/>
          </a:p>
        </p:txBody>
      </p:sp>
      <p:pic>
        <p:nvPicPr>
          <p:cNvPr id="4" name="Picture 3">
            <a:extLst>
              <a:ext uri="{FF2B5EF4-FFF2-40B4-BE49-F238E27FC236}">
                <a16:creationId xmlns:a16="http://schemas.microsoft.com/office/drawing/2014/main" id="{1495A291-29C8-46C9-A85D-564317E802D7}"/>
              </a:ext>
            </a:extLst>
          </p:cNvPr>
          <p:cNvPicPr>
            <a:picLocks noChangeAspect="1"/>
          </p:cNvPicPr>
          <p:nvPr/>
        </p:nvPicPr>
        <p:blipFill rotWithShape="1">
          <a:blip r:embed="rId2"/>
          <a:srcRect t="4157" b="4373"/>
          <a:stretch/>
        </p:blipFill>
        <p:spPr>
          <a:xfrm>
            <a:off x="0" y="285135"/>
            <a:ext cx="12134668" cy="6243484"/>
          </a:xfrm>
          <a:prstGeom prst="rect">
            <a:avLst/>
          </a:prstGeom>
        </p:spPr>
      </p:pic>
      <p:sp>
        <p:nvSpPr>
          <p:cNvPr id="5" name="Rectangle 4">
            <a:extLst>
              <a:ext uri="{FF2B5EF4-FFF2-40B4-BE49-F238E27FC236}">
                <a16:creationId xmlns:a16="http://schemas.microsoft.com/office/drawing/2014/main" id="{B9578F7E-CDE8-4EE7-8D96-F3BFE1BF1C37}"/>
              </a:ext>
            </a:extLst>
          </p:cNvPr>
          <p:cNvSpPr/>
          <p:nvPr/>
        </p:nvSpPr>
        <p:spPr>
          <a:xfrm>
            <a:off x="4066253" y="1933575"/>
            <a:ext cx="1038225" cy="2762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0D4C192-2F6E-4211-B516-012CF6723A52}"/>
              </a:ext>
            </a:extLst>
          </p:cNvPr>
          <p:cNvCxnSpPr>
            <a:cxnSpLocks/>
          </p:cNvCxnSpPr>
          <p:nvPr/>
        </p:nvCxnSpPr>
        <p:spPr>
          <a:xfrm flipH="1">
            <a:off x="5104478" y="1347019"/>
            <a:ext cx="3203780" cy="5865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7380988-7391-438F-883E-61049BD6037B}"/>
              </a:ext>
            </a:extLst>
          </p:cNvPr>
          <p:cNvSpPr/>
          <p:nvPr/>
        </p:nvSpPr>
        <p:spPr>
          <a:xfrm>
            <a:off x="2789903" y="4876800"/>
            <a:ext cx="1038225" cy="8477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796ACD0-4301-4A28-BB64-78E5826870B1}"/>
              </a:ext>
            </a:extLst>
          </p:cNvPr>
          <p:cNvCxnSpPr>
            <a:cxnSpLocks/>
          </p:cNvCxnSpPr>
          <p:nvPr/>
        </p:nvCxnSpPr>
        <p:spPr>
          <a:xfrm flipH="1">
            <a:off x="3828128" y="1347019"/>
            <a:ext cx="4480130" cy="35297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893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5C05A-3C7C-43A9-AAC8-603323AA22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660" b="8156"/>
          <a:stretch/>
        </p:blipFill>
        <p:spPr>
          <a:xfrm>
            <a:off x="0" y="399221"/>
            <a:ext cx="12018655" cy="3325053"/>
          </a:xfrm>
          <a:prstGeom prst="rect">
            <a:avLst/>
          </a:prstGeom>
        </p:spPr>
      </p:pic>
      <p:sp>
        <p:nvSpPr>
          <p:cNvPr id="3" name="Slide Number Placeholder 2">
            <a:extLst>
              <a:ext uri="{FF2B5EF4-FFF2-40B4-BE49-F238E27FC236}">
                <a16:creationId xmlns:a16="http://schemas.microsoft.com/office/drawing/2014/main" id="{4F29109B-D4B8-4185-A9BF-9F5B45677A8C}"/>
              </a:ext>
            </a:extLst>
          </p:cNvPr>
          <p:cNvSpPr>
            <a:spLocks noGrp="1"/>
          </p:cNvSpPr>
          <p:nvPr>
            <p:ph type="sldNum" sz="quarter" idx="12"/>
          </p:nvPr>
        </p:nvSpPr>
        <p:spPr/>
        <p:txBody>
          <a:bodyPr/>
          <a:lstStyle/>
          <a:p>
            <a:fld id="{76889CDC-A5D1-4308-A8D5-212EB658B775}" type="slidenum">
              <a:rPr lang="en-US" smtClean="0"/>
              <a:pPr/>
              <a:t>20</a:t>
            </a:fld>
            <a:endParaRPr lang="en-US"/>
          </a:p>
        </p:txBody>
      </p:sp>
      <p:sp>
        <p:nvSpPr>
          <p:cNvPr id="4" name="Rectangle 3">
            <a:extLst>
              <a:ext uri="{FF2B5EF4-FFF2-40B4-BE49-F238E27FC236}">
                <a16:creationId xmlns:a16="http://schemas.microsoft.com/office/drawing/2014/main" id="{F6FFDB3D-A346-44B7-A9CD-5910EE9CFC90}"/>
              </a:ext>
            </a:extLst>
          </p:cNvPr>
          <p:cNvSpPr/>
          <p:nvPr/>
        </p:nvSpPr>
        <p:spPr>
          <a:xfrm>
            <a:off x="352426" y="4257302"/>
            <a:ext cx="11627223" cy="1908215"/>
          </a:xfrm>
          <a:prstGeom prst="rect">
            <a:avLst/>
          </a:prstGeom>
        </p:spPr>
        <p:txBody>
          <a:bodyPr wrap="square">
            <a:spAutoFit/>
          </a:bodyPr>
          <a:lstStyle/>
          <a:p>
            <a:pPr>
              <a:spcAft>
                <a:spcPts val="600"/>
              </a:spcAft>
            </a:pPr>
            <a:r>
              <a:rPr lang="en-US" dirty="0">
                <a:highlight>
                  <a:srgbClr val="FFFF00"/>
                </a:highlight>
              </a:rPr>
              <a:t>Step 3.2: Data submission template files</a:t>
            </a:r>
          </a:p>
          <a:p>
            <a:pPr>
              <a:spcAft>
                <a:spcPts val="600"/>
              </a:spcAft>
            </a:pPr>
            <a:r>
              <a:rPr lang="en-US" dirty="0">
                <a:highlight>
                  <a:srgbClr val="FFFF00"/>
                </a:highlight>
              </a:rPr>
              <a:t>You can download Data Submission template files (Excel or .csv text format) that will show your dataset registrations and every parameter (with its barcode). </a:t>
            </a:r>
          </a:p>
          <a:p>
            <a:pPr>
              <a:spcAft>
                <a:spcPts val="600"/>
              </a:spcAft>
            </a:pPr>
            <a:r>
              <a:rPr lang="en-US" dirty="0">
                <a:highlight>
                  <a:srgbClr val="FFFF00"/>
                </a:highlight>
              </a:rPr>
              <a:t>This template should be used to submit your actual data to the US, Dutch, French, or Chinese data center or to GDAC, because it contains the correct GEOTRACES parameter names and units and has the barcodes that allow us to track each dataset.</a:t>
            </a:r>
            <a:endParaRPr lang="en-US" dirty="0"/>
          </a:p>
        </p:txBody>
      </p:sp>
      <p:sp>
        <p:nvSpPr>
          <p:cNvPr id="5" name="Rectangle 4">
            <a:extLst>
              <a:ext uri="{FF2B5EF4-FFF2-40B4-BE49-F238E27FC236}">
                <a16:creationId xmlns:a16="http://schemas.microsoft.com/office/drawing/2014/main" id="{740E07F5-E24C-4EA2-B8A8-FC308BBF4175}"/>
              </a:ext>
            </a:extLst>
          </p:cNvPr>
          <p:cNvSpPr/>
          <p:nvPr/>
        </p:nvSpPr>
        <p:spPr>
          <a:xfrm>
            <a:off x="2817440" y="1980932"/>
            <a:ext cx="1195388" cy="106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D5EDBBE-2800-4414-89E8-9F7073F7315B}"/>
              </a:ext>
            </a:extLst>
          </p:cNvPr>
          <p:cNvCxnSpPr>
            <a:cxnSpLocks/>
          </p:cNvCxnSpPr>
          <p:nvPr/>
        </p:nvCxnSpPr>
        <p:spPr>
          <a:xfrm flipH="1">
            <a:off x="3862883" y="1162589"/>
            <a:ext cx="904217" cy="8026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4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2A0EB-3B7B-4D59-9ACB-45D59D17E5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6525"/>
            <a:ext cx="9857251" cy="3778250"/>
          </a:xfrm>
          <a:prstGeom prst="rect">
            <a:avLst/>
          </a:prstGeom>
        </p:spPr>
      </p:pic>
      <p:sp>
        <p:nvSpPr>
          <p:cNvPr id="3" name="Slide Number Placeholder 2">
            <a:extLst>
              <a:ext uri="{FF2B5EF4-FFF2-40B4-BE49-F238E27FC236}">
                <a16:creationId xmlns:a16="http://schemas.microsoft.com/office/drawing/2014/main" id="{0D66CAB8-9EBD-4096-868F-43C56FED9C50}"/>
              </a:ext>
            </a:extLst>
          </p:cNvPr>
          <p:cNvSpPr>
            <a:spLocks noGrp="1"/>
          </p:cNvSpPr>
          <p:nvPr>
            <p:ph type="sldNum" sz="quarter" idx="12"/>
          </p:nvPr>
        </p:nvSpPr>
        <p:spPr/>
        <p:txBody>
          <a:bodyPr/>
          <a:lstStyle/>
          <a:p>
            <a:fld id="{76889CDC-A5D1-4308-A8D5-212EB658B775}" type="slidenum">
              <a:rPr lang="en-US" smtClean="0"/>
              <a:pPr/>
              <a:t>21</a:t>
            </a:fld>
            <a:endParaRPr lang="en-US"/>
          </a:p>
        </p:txBody>
      </p:sp>
      <p:sp>
        <p:nvSpPr>
          <p:cNvPr id="4" name="Rectangle 3">
            <a:extLst>
              <a:ext uri="{FF2B5EF4-FFF2-40B4-BE49-F238E27FC236}">
                <a16:creationId xmlns:a16="http://schemas.microsoft.com/office/drawing/2014/main" id="{68321B33-BE32-4622-96B5-87ECB327B479}"/>
              </a:ext>
            </a:extLst>
          </p:cNvPr>
          <p:cNvSpPr/>
          <p:nvPr/>
        </p:nvSpPr>
        <p:spPr>
          <a:xfrm>
            <a:off x="9925050" y="136525"/>
            <a:ext cx="2127030" cy="4001095"/>
          </a:xfrm>
          <a:prstGeom prst="rect">
            <a:avLst/>
          </a:prstGeom>
        </p:spPr>
        <p:txBody>
          <a:bodyPr wrap="square">
            <a:spAutoFit/>
          </a:bodyPr>
          <a:lstStyle/>
          <a:p>
            <a:pPr>
              <a:spcAft>
                <a:spcPts val="600"/>
              </a:spcAft>
            </a:pPr>
            <a:r>
              <a:rPr lang="en-US" dirty="0">
                <a:highlight>
                  <a:srgbClr val="FFFF00"/>
                </a:highlight>
              </a:rPr>
              <a:t>Step 3.2: The data submission template.</a:t>
            </a:r>
          </a:p>
          <a:p>
            <a:pPr>
              <a:spcAft>
                <a:spcPts val="600"/>
              </a:spcAft>
            </a:pPr>
            <a:r>
              <a:rPr lang="en-US" dirty="0">
                <a:highlight>
                  <a:srgbClr val="FFFF00"/>
                </a:highlight>
              </a:rPr>
              <a:t>The data submission template includes some metadata for each cruise.</a:t>
            </a:r>
          </a:p>
          <a:p>
            <a:pPr>
              <a:spcAft>
                <a:spcPts val="600"/>
              </a:spcAft>
            </a:pPr>
            <a:r>
              <a:rPr lang="en-US" dirty="0">
                <a:highlight>
                  <a:srgbClr val="FFFF00"/>
                </a:highlight>
              </a:rPr>
              <a:t>Please pay attention to the notes about NOT changing or editing certain cells.</a:t>
            </a:r>
          </a:p>
          <a:p>
            <a:pPr>
              <a:spcAft>
                <a:spcPts val="600"/>
              </a:spcAft>
            </a:pPr>
            <a:endParaRPr lang="en-US" dirty="0">
              <a:highlight>
                <a:srgbClr val="FFFF00"/>
              </a:highlight>
            </a:endParaRPr>
          </a:p>
          <a:p>
            <a:pPr>
              <a:spcAft>
                <a:spcPts val="600"/>
              </a:spcAft>
            </a:pPr>
            <a:endParaRPr lang="en-US" dirty="0"/>
          </a:p>
        </p:txBody>
      </p:sp>
    </p:spTree>
    <p:extLst>
      <p:ext uri="{BB962C8B-B14F-4D97-AF65-F5344CB8AC3E}">
        <p14:creationId xmlns:p14="http://schemas.microsoft.com/office/powerpoint/2010/main" val="103310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91D4CE-AF17-47D0-AE80-2D4623D196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67278"/>
            <a:ext cx="9067800" cy="2967352"/>
          </a:xfrm>
          <a:prstGeom prst="rect">
            <a:avLst/>
          </a:prstGeom>
        </p:spPr>
      </p:pic>
      <p:sp>
        <p:nvSpPr>
          <p:cNvPr id="3" name="Slide Number Placeholder 2">
            <a:extLst>
              <a:ext uri="{FF2B5EF4-FFF2-40B4-BE49-F238E27FC236}">
                <a16:creationId xmlns:a16="http://schemas.microsoft.com/office/drawing/2014/main" id="{E3A77930-F6F1-4F21-8E0B-663D1F0F1015}"/>
              </a:ext>
            </a:extLst>
          </p:cNvPr>
          <p:cNvSpPr>
            <a:spLocks noGrp="1"/>
          </p:cNvSpPr>
          <p:nvPr>
            <p:ph type="sldNum" sz="quarter" idx="12"/>
          </p:nvPr>
        </p:nvSpPr>
        <p:spPr/>
        <p:txBody>
          <a:bodyPr/>
          <a:lstStyle/>
          <a:p>
            <a:fld id="{76889CDC-A5D1-4308-A8D5-212EB658B775}" type="slidenum">
              <a:rPr lang="en-US" smtClean="0"/>
              <a:pPr/>
              <a:t>22</a:t>
            </a:fld>
            <a:endParaRPr lang="en-US"/>
          </a:p>
        </p:txBody>
      </p:sp>
      <p:sp>
        <p:nvSpPr>
          <p:cNvPr id="5" name="Rectangle 4">
            <a:extLst>
              <a:ext uri="{FF2B5EF4-FFF2-40B4-BE49-F238E27FC236}">
                <a16:creationId xmlns:a16="http://schemas.microsoft.com/office/drawing/2014/main" id="{7607A7AA-A0C8-452A-BECB-A76596284BA1}"/>
              </a:ext>
            </a:extLst>
          </p:cNvPr>
          <p:cNvSpPr/>
          <p:nvPr/>
        </p:nvSpPr>
        <p:spPr>
          <a:xfrm>
            <a:off x="9182101" y="136525"/>
            <a:ext cx="2990848" cy="4247317"/>
          </a:xfrm>
          <a:prstGeom prst="rect">
            <a:avLst/>
          </a:prstGeom>
        </p:spPr>
        <p:txBody>
          <a:bodyPr wrap="square">
            <a:spAutoFit/>
          </a:bodyPr>
          <a:lstStyle/>
          <a:p>
            <a:endParaRPr lang="en-US" dirty="0"/>
          </a:p>
          <a:p>
            <a:endParaRPr lang="en-US" dirty="0"/>
          </a:p>
          <a:p>
            <a:r>
              <a:rPr lang="en-US" dirty="0">
                <a:highlight>
                  <a:srgbClr val="FFFF00"/>
                </a:highlight>
              </a:rPr>
              <a:t>We recommend using the SeaDataNet quality flag scheme: </a:t>
            </a:r>
            <a:r>
              <a:rPr lang="en-US" dirty="0">
                <a:highlight>
                  <a:srgbClr val="FFFF00"/>
                </a:highlight>
                <a:hlinkClick r:id="rId3"/>
              </a:rPr>
              <a:t>https://www.seadatanet.org/</a:t>
            </a:r>
            <a:endParaRPr lang="en-US" dirty="0">
              <a:highlight>
                <a:srgbClr val="FFFF00"/>
              </a:highlight>
            </a:endParaRPr>
          </a:p>
          <a:p>
            <a:r>
              <a:rPr lang="en-US" dirty="0"/>
              <a:t>Enter information that is consistent with your cruise logs and cruise reports in the </a:t>
            </a:r>
            <a:r>
              <a:rPr lang="en-US" dirty="0">
                <a:highlight>
                  <a:srgbClr val="FFFF00"/>
                </a:highlight>
              </a:rPr>
              <a:t>yellow highlighted columns</a:t>
            </a:r>
            <a:r>
              <a:rPr lang="en-US" dirty="0"/>
              <a:t>. The goal is to enter enough information to uniquely identify your dataset.</a:t>
            </a:r>
          </a:p>
          <a:p>
            <a:endParaRPr lang="en-US" dirty="0">
              <a:highlight>
                <a:srgbClr val="FFFF00"/>
              </a:highlight>
            </a:endParaRPr>
          </a:p>
          <a:p>
            <a:endParaRPr lang="en-US" dirty="0"/>
          </a:p>
        </p:txBody>
      </p:sp>
      <p:sp>
        <p:nvSpPr>
          <p:cNvPr id="6" name="Rectangle 5">
            <a:extLst>
              <a:ext uri="{FF2B5EF4-FFF2-40B4-BE49-F238E27FC236}">
                <a16:creationId xmlns:a16="http://schemas.microsoft.com/office/drawing/2014/main" id="{40C08D03-DFFB-4F79-A3F4-DB6858615D9E}"/>
              </a:ext>
            </a:extLst>
          </p:cNvPr>
          <p:cNvSpPr/>
          <p:nvPr/>
        </p:nvSpPr>
        <p:spPr>
          <a:xfrm>
            <a:off x="2008095" y="1828801"/>
            <a:ext cx="4554070" cy="3675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DDEEF42-C5B8-4340-B233-3C66F3A553F3}"/>
              </a:ext>
            </a:extLst>
          </p:cNvPr>
          <p:cNvCxnSpPr>
            <a:cxnSpLocks/>
          </p:cNvCxnSpPr>
          <p:nvPr/>
        </p:nvCxnSpPr>
        <p:spPr>
          <a:xfrm flipH="1">
            <a:off x="6562165" y="1026104"/>
            <a:ext cx="904217" cy="8026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D226E8A-3E88-4C7D-B624-A4BEDD8A0F2C}"/>
              </a:ext>
            </a:extLst>
          </p:cNvPr>
          <p:cNvCxnSpPr>
            <a:cxnSpLocks/>
          </p:cNvCxnSpPr>
          <p:nvPr/>
        </p:nvCxnSpPr>
        <p:spPr>
          <a:xfrm flipH="1">
            <a:off x="7466382" y="2012577"/>
            <a:ext cx="904217" cy="8026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10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F1223-07FB-45F4-B45B-5A9287C27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12" y="408632"/>
            <a:ext cx="12068175" cy="2019515"/>
          </a:xfrm>
          <a:prstGeom prst="rect">
            <a:avLst/>
          </a:prstGeom>
        </p:spPr>
      </p:pic>
      <p:sp>
        <p:nvSpPr>
          <p:cNvPr id="3" name="Slide Number Placeholder 2">
            <a:extLst>
              <a:ext uri="{FF2B5EF4-FFF2-40B4-BE49-F238E27FC236}">
                <a16:creationId xmlns:a16="http://schemas.microsoft.com/office/drawing/2014/main" id="{E16B93B8-8068-43A0-BEDE-5A4D393D46A0}"/>
              </a:ext>
            </a:extLst>
          </p:cNvPr>
          <p:cNvSpPr>
            <a:spLocks noGrp="1"/>
          </p:cNvSpPr>
          <p:nvPr>
            <p:ph type="sldNum" sz="quarter" idx="12"/>
          </p:nvPr>
        </p:nvSpPr>
        <p:spPr/>
        <p:txBody>
          <a:bodyPr/>
          <a:lstStyle/>
          <a:p>
            <a:fld id="{76889CDC-A5D1-4308-A8D5-212EB658B775}" type="slidenum">
              <a:rPr lang="en-US" smtClean="0"/>
              <a:pPr/>
              <a:t>23</a:t>
            </a:fld>
            <a:endParaRPr lang="en-US"/>
          </a:p>
        </p:txBody>
      </p:sp>
      <p:sp>
        <p:nvSpPr>
          <p:cNvPr id="4" name="Rectangle 3">
            <a:extLst>
              <a:ext uri="{FF2B5EF4-FFF2-40B4-BE49-F238E27FC236}">
                <a16:creationId xmlns:a16="http://schemas.microsoft.com/office/drawing/2014/main" id="{2C52CBAE-4B59-4E72-9F1A-F9F209700B5F}"/>
              </a:ext>
            </a:extLst>
          </p:cNvPr>
          <p:cNvSpPr/>
          <p:nvPr/>
        </p:nvSpPr>
        <p:spPr>
          <a:xfrm>
            <a:off x="581026" y="2658893"/>
            <a:ext cx="11201400" cy="3785652"/>
          </a:xfrm>
          <a:prstGeom prst="rect">
            <a:avLst/>
          </a:prstGeom>
        </p:spPr>
        <p:txBody>
          <a:bodyPr wrap="square">
            <a:spAutoFit/>
          </a:bodyPr>
          <a:lstStyle/>
          <a:p>
            <a:pPr>
              <a:spcAft>
                <a:spcPts val="1200"/>
              </a:spcAft>
            </a:pPr>
            <a:r>
              <a:rPr lang="en-US" dirty="0">
                <a:highlight>
                  <a:srgbClr val="FFFF00"/>
                </a:highlight>
              </a:rPr>
              <a:t>Scroll to the right in the data submission template to see the parameter names and barcodes. </a:t>
            </a:r>
          </a:p>
          <a:p>
            <a:pPr>
              <a:spcAft>
                <a:spcPts val="1200"/>
              </a:spcAft>
            </a:pPr>
            <a:r>
              <a:rPr lang="en-US" b="1" dirty="0">
                <a:highlight>
                  <a:srgbClr val="FFFF00"/>
                </a:highlight>
              </a:rPr>
              <a:t>Do not edit the headers or the barcodes! </a:t>
            </a:r>
          </a:p>
          <a:p>
            <a:pPr>
              <a:spcAft>
                <a:spcPts val="1200"/>
              </a:spcAft>
            </a:pPr>
            <a:r>
              <a:rPr lang="en-US" dirty="0">
                <a:highlight>
                  <a:srgbClr val="FFFF00"/>
                </a:highlight>
              </a:rPr>
              <a:t>You should enter the actual data for each parameter (in the preferred units), the precision of the measurements (1SD preferred), and the data quality flag. </a:t>
            </a:r>
          </a:p>
          <a:p>
            <a:pPr>
              <a:spcAft>
                <a:spcPts val="1200"/>
              </a:spcAft>
            </a:pPr>
            <a:r>
              <a:rPr lang="en-US" dirty="0">
                <a:highlight>
                  <a:srgbClr val="FFFF00"/>
                </a:highlight>
              </a:rPr>
              <a:t>After putting your data into this file, submit it to the US, Dutch, French or Chinese data center (or to GDAC).</a:t>
            </a:r>
          </a:p>
          <a:p>
            <a:pPr>
              <a:spcAft>
                <a:spcPts val="1200"/>
              </a:spcAft>
            </a:pPr>
            <a:r>
              <a:rPr lang="en-US" dirty="0">
                <a:highlight>
                  <a:srgbClr val="FFFF00"/>
                </a:highlight>
              </a:rPr>
              <a:t>If you have already submitted your data to your national data center (or to GDAC at BODC), we recommend that you contact Mohamed Adjou (GDAC, </a:t>
            </a:r>
            <a:r>
              <a:rPr lang="en-US" dirty="0">
                <a:highlight>
                  <a:srgbClr val="FFFF00"/>
                </a:highlight>
                <a:hlinkClick r:id="rId3"/>
              </a:rPr>
              <a:t>geotraces.dac@bodc.ac.uk</a:t>
            </a:r>
            <a:r>
              <a:rPr lang="en-US" dirty="0">
                <a:highlight>
                  <a:srgbClr val="FFFF00"/>
                </a:highlight>
              </a:rPr>
              <a:t>) to discuss the most efficient way to associate your actual data with the parameter/datasets you are registering using the DOoR.</a:t>
            </a:r>
          </a:p>
          <a:p>
            <a:pPr>
              <a:spcAft>
                <a:spcPts val="1200"/>
              </a:spcAft>
            </a:pPr>
            <a:r>
              <a:rPr lang="en-US" dirty="0">
                <a:highlight>
                  <a:srgbClr val="FFFF00"/>
                </a:highlight>
              </a:rPr>
              <a:t>The result may be that you use this data submission template to re-submit your data. This is actually very easy to do!</a:t>
            </a:r>
          </a:p>
          <a:p>
            <a:pPr>
              <a:spcAft>
                <a:spcPts val="1200"/>
              </a:spcAft>
            </a:pPr>
            <a:endParaRPr lang="en-US" dirty="0">
              <a:highlight>
                <a:srgbClr val="FFFF00"/>
              </a:highlight>
            </a:endParaRPr>
          </a:p>
        </p:txBody>
      </p:sp>
      <p:sp>
        <p:nvSpPr>
          <p:cNvPr id="5" name="Rectangle 4">
            <a:extLst>
              <a:ext uri="{FF2B5EF4-FFF2-40B4-BE49-F238E27FC236}">
                <a16:creationId xmlns:a16="http://schemas.microsoft.com/office/drawing/2014/main" id="{EC6027EA-7620-46F8-93DF-873E587748D3}"/>
              </a:ext>
            </a:extLst>
          </p:cNvPr>
          <p:cNvSpPr/>
          <p:nvPr/>
        </p:nvSpPr>
        <p:spPr>
          <a:xfrm>
            <a:off x="152400" y="1568824"/>
            <a:ext cx="11977687" cy="3398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45F9E3-877A-4EC7-8659-BA0C17501D18}"/>
              </a:ext>
            </a:extLst>
          </p:cNvPr>
          <p:cNvSpPr/>
          <p:nvPr/>
        </p:nvSpPr>
        <p:spPr>
          <a:xfrm>
            <a:off x="409574" y="3068891"/>
            <a:ext cx="4286251" cy="3612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083528-CB95-4249-BFF2-923CB4274DAC}"/>
              </a:ext>
            </a:extLst>
          </p:cNvPr>
          <p:cNvPicPr>
            <a:picLocks noChangeAspect="1"/>
          </p:cNvPicPr>
          <p:nvPr/>
        </p:nvPicPr>
        <p:blipFill>
          <a:blip r:embed="rId4"/>
          <a:stretch>
            <a:fillRect/>
          </a:stretch>
        </p:blipFill>
        <p:spPr>
          <a:xfrm>
            <a:off x="152400" y="447350"/>
            <a:ext cx="10515602" cy="586614"/>
          </a:xfrm>
          <a:prstGeom prst="rect">
            <a:avLst/>
          </a:prstGeom>
        </p:spPr>
      </p:pic>
      <p:sp>
        <p:nvSpPr>
          <p:cNvPr id="9" name="Rectangle 8">
            <a:extLst>
              <a:ext uri="{FF2B5EF4-FFF2-40B4-BE49-F238E27FC236}">
                <a16:creationId xmlns:a16="http://schemas.microsoft.com/office/drawing/2014/main" id="{9E5948C1-82C6-4568-89E5-9FCB696BB431}"/>
              </a:ext>
            </a:extLst>
          </p:cNvPr>
          <p:cNvSpPr/>
          <p:nvPr/>
        </p:nvSpPr>
        <p:spPr>
          <a:xfrm>
            <a:off x="152398" y="2159846"/>
            <a:ext cx="11977687" cy="3398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56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9BAC98-8A4F-453A-BEF7-561875FDD985}"/>
              </a:ext>
            </a:extLst>
          </p:cNvPr>
          <p:cNvSpPr>
            <a:spLocks noGrp="1"/>
          </p:cNvSpPr>
          <p:nvPr>
            <p:ph type="sldNum" sz="quarter" idx="12"/>
          </p:nvPr>
        </p:nvSpPr>
        <p:spPr/>
        <p:txBody>
          <a:bodyPr/>
          <a:lstStyle/>
          <a:p>
            <a:fld id="{76889CDC-A5D1-4308-A8D5-212EB658B775}" type="slidenum">
              <a:rPr lang="en-US" smtClean="0"/>
              <a:pPr/>
              <a:t>24</a:t>
            </a:fld>
            <a:endParaRPr lang="en-US"/>
          </a:p>
        </p:txBody>
      </p:sp>
      <p:sp>
        <p:nvSpPr>
          <p:cNvPr id="4" name="Rectangle 3">
            <a:extLst>
              <a:ext uri="{FF2B5EF4-FFF2-40B4-BE49-F238E27FC236}">
                <a16:creationId xmlns:a16="http://schemas.microsoft.com/office/drawing/2014/main" id="{6A4F814A-C4D4-4A33-AC3B-10F929FBDCE5}"/>
              </a:ext>
            </a:extLst>
          </p:cNvPr>
          <p:cNvSpPr/>
          <p:nvPr/>
        </p:nvSpPr>
        <p:spPr>
          <a:xfrm>
            <a:off x="8771138" y="94192"/>
            <a:ext cx="3340180" cy="5355312"/>
          </a:xfrm>
          <a:prstGeom prst="rect">
            <a:avLst/>
          </a:prstGeom>
        </p:spPr>
        <p:txBody>
          <a:bodyPr wrap="square">
            <a:spAutoFit/>
          </a:bodyPr>
          <a:lstStyle/>
          <a:p>
            <a:r>
              <a:rPr lang="en-US" dirty="0">
                <a:highlight>
                  <a:srgbClr val="FFFF00"/>
                </a:highlight>
              </a:rPr>
              <a:t>Back to Step 2 – Indicate principal investigators and associated researchers.</a:t>
            </a:r>
          </a:p>
          <a:p>
            <a:endParaRPr lang="en-US" dirty="0"/>
          </a:p>
          <a:p>
            <a:r>
              <a:rPr lang="en-US" dirty="0"/>
              <a:t>In Step 2, you will see a list of all your datasets where each parameter is associated with a given cruise.</a:t>
            </a:r>
          </a:p>
          <a:p>
            <a:endParaRPr lang="en-US" dirty="0"/>
          </a:p>
          <a:p>
            <a:r>
              <a:rPr lang="en-US" dirty="0">
                <a:highlight>
                  <a:srgbClr val="FFFF00"/>
                </a:highlight>
              </a:rPr>
              <a:t>The goal is to have links between the PIs and the data generators, the grad students, the postdocs, etc. who were responsible for a given dataset, using ORCIDs to maintain those links. </a:t>
            </a:r>
          </a:p>
          <a:p>
            <a:endParaRPr lang="en-US" dirty="0">
              <a:highlight>
                <a:srgbClr val="FFFF00"/>
              </a:highlight>
            </a:endParaRPr>
          </a:p>
          <a:p>
            <a:r>
              <a:rPr lang="en-US" dirty="0">
                <a:highlight>
                  <a:srgbClr val="FFFF00"/>
                </a:highlight>
              </a:rPr>
              <a:t>You can return to Step 2 at any time to complete or modify this information.</a:t>
            </a:r>
          </a:p>
        </p:txBody>
      </p:sp>
      <p:pic>
        <p:nvPicPr>
          <p:cNvPr id="8" name="Picture 7">
            <a:extLst>
              <a:ext uri="{FF2B5EF4-FFF2-40B4-BE49-F238E27FC236}">
                <a16:creationId xmlns:a16="http://schemas.microsoft.com/office/drawing/2014/main" id="{A8C24DF8-3DF0-450F-99A1-2166285F7A36}"/>
              </a:ext>
            </a:extLst>
          </p:cNvPr>
          <p:cNvPicPr>
            <a:picLocks noChangeAspect="1"/>
          </p:cNvPicPr>
          <p:nvPr/>
        </p:nvPicPr>
        <p:blipFill>
          <a:blip r:embed="rId2"/>
          <a:stretch>
            <a:fillRect/>
          </a:stretch>
        </p:blipFill>
        <p:spPr>
          <a:xfrm>
            <a:off x="228643" y="94192"/>
            <a:ext cx="8302798" cy="6449221"/>
          </a:xfrm>
          <a:prstGeom prst="rect">
            <a:avLst/>
          </a:prstGeom>
        </p:spPr>
      </p:pic>
      <p:sp>
        <p:nvSpPr>
          <p:cNvPr id="12" name="Rectangle 11">
            <a:extLst>
              <a:ext uri="{FF2B5EF4-FFF2-40B4-BE49-F238E27FC236}">
                <a16:creationId xmlns:a16="http://schemas.microsoft.com/office/drawing/2014/main" id="{283FA7EB-9304-4110-90D2-31B66A76962F}"/>
              </a:ext>
            </a:extLst>
          </p:cNvPr>
          <p:cNvSpPr/>
          <p:nvPr/>
        </p:nvSpPr>
        <p:spPr>
          <a:xfrm flipH="1">
            <a:off x="316843" y="2503535"/>
            <a:ext cx="8108066" cy="7337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54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9BAC98-8A4F-453A-BEF7-561875FDD985}"/>
              </a:ext>
            </a:extLst>
          </p:cNvPr>
          <p:cNvSpPr>
            <a:spLocks noGrp="1"/>
          </p:cNvSpPr>
          <p:nvPr>
            <p:ph type="sldNum" sz="quarter" idx="12"/>
          </p:nvPr>
        </p:nvSpPr>
        <p:spPr/>
        <p:txBody>
          <a:bodyPr/>
          <a:lstStyle/>
          <a:p>
            <a:fld id="{76889CDC-A5D1-4308-A8D5-212EB658B775}" type="slidenum">
              <a:rPr lang="en-US" smtClean="0"/>
              <a:pPr/>
              <a:t>25</a:t>
            </a:fld>
            <a:endParaRPr lang="en-US"/>
          </a:p>
        </p:txBody>
      </p:sp>
      <p:sp>
        <p:nvSpPr>
          <p:cNvPr id="4" name="Rectangle 3">
            <a:extLst>
              <a:ext uri="{FF2B5EF4-FFF2-40B4-BE49-F238E27FC236}">
                <a16:creationId xmlns:a16="http://schemas.microsoft.com/office/drawing/2014/main" id="{6A4F814A-C4D4-4A33-AC3B-10F929FBDCE5}"/>
              </a:ext>
            </a:extLst>
          </p:cNvPr>
          <p:cNvSpPr/>
          <p:nvPr/>
        </p:nvSpPr>
        <p:spPr>
          <a:xfrm>
            <a:off x="8851820" y="1685611"/>
            <a:ext cx="3340180" cy="2862322"/>
          </a:xfrm>
          <a:prstGeom prst="rect">
            <a:avLst/>
          </a:prstGeom>
        </p:spPr>
        <p:txBody>
          <a:bodyPr wrap="square">
            <a:spAutoFit/>
          </a:bodyPr>
          <a:lstStyle/>
          <a:p>
            <a:r>
              <a:rPr lang="en-US" dirty="0">
                <a:highlight>
                  <a:srgbClr val="FFFF00"/>
                </a:highlight>
              </a:rPr>
              <a:t>Click the orange pencil icons to add the PI and the data generators for each dataset, cruise-by-cruise and parameter-by-parameter. </a:t>
            </a:r>
          </a:p>
          <a:p>
            <a:endParaRPr lang="en-US" dirty="0">
              <a:highlight>
                <a:srgbClr val="FFFF00"/>
              </a:highlight>
            </a:endParaRPr>
          </a:p>
          <a:p>
            <a:r>
              <a:rPr lang="en-US" dirty="0">
                <a:highlight>
                  <a:srgbClr val="FFFF00"/>
                </a:highlight>
              </a:rPr>
              <a:t>You will need the ORCIDs and institutional email addresses of those people.</a:t>
            </a:r>
          </a:p>
          <a:p>
            <a:endParaRPr lang="en-US" dirty="0"/>
          </a:p>
        </p:txBody>
      </p:sp>
      <p:pic>
        <p:nvPicPr>
          <p:cNvPr id="8" name="Picture 7">
            <a:extLst>
              <a:ext uri="{FF2B5EF4-FFF2-40B4-BE49-F238E27FC236}">
                <a16:creationId xmlns:a16="http://schemas.microsoft.com/office/drawing/2014/main" id="{A8C24DF8-3DF0-450F-99A1-2166285F7A36}"/>
              </a:ext>
            </a:extLst>
          </p:cNvPr>
          <p:cNvPicPr>
            <a:picLocks noChangeAspect="1"/>
          </p:cNvPicPr>
          <p:nvPr/>
        </p:nvPicPr>
        <p:blipFill>
          <a:blip r:embed="rId2"/>
          <a:stretch>
            <a:fillRect/>
          </a:stretch>
        </p:blipFill>
        <p:spPr>
          <a:xfrm>
            <a:off x="228643" y="94192"/>
            <a:ext cx="8302798" cy="6449221"/>
          </a:xfrm>
          <a:prstGeom prst="rect">
            <a:avLst/>
          </a:prstGeom>
        </p:spPr>
      </p:pic>
      <p:sp>
        <p:nvSpPr>
          <p:cNvPr id="5" name="Rectangle 4">
            <a:extLst>
              <a:ext uri="{FF2B5EF4-FFF2-40B4-BE49-F238E27FC236}">
                <a16:creationId xmlns:a16="http://schemas.microsoft.com/office/drawing/2014/main" id="{9E838B44-9085-4123-951A-38984AB14BB5}"/>
              </a:ext>
            </a:extLst>
          </p:cNvPr>
          <p:cNvSpPr/>
          <p:nvPr/>
        </p:nvSpPr>
        <p:spPr>
          <a:xfrm flipH="1">
            <a:off x="4507556" y="5138724"/>
            <a:ext cx="917222" cy="7337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B05D94-764A-44BB-94EB-BA4CA96CF5D2}"/>
              </a:ext>
            </a:extLst>
          </p:cNvPr>
          <p:cNvSpPr/>
          <p:nvPr/>
        </p:nvSpPr>
        <p:spPr>
          <a:xfrm flipH="1">
            <a:off x="7275457" y="5138723"/>
            <a:ext cx="917222" cy="7337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3FA7EB-9304-4110-90D2-31B66A76962F}"/>
              </a:ext>
            </a:extLst>
          </p:cNvPr>
          <p:cNvSpPr/>
          <p:nvPr/>
        </p:nvSpPr>
        <p:spPr>
          <a:xfrm flipH="1">
            <a:off x="316843" y="2503535"/>
            <a:ext cx="8108066" cy="7337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886A1EF-078D-41B7-B96F-4D2240F3C10B}"/>
              </a:ext>
            </a:extLst>
          </p:cNvPr>
          <p:cNvCxnSpPr>
            <a:cxnSpLocks/>
          </p:cNvCxnSpPr>
          <p:nvPr/>
        </p:nvCxnSpPr>
        <p:spPr>
          <a:xfrm flipH="1">
            <a:off x="5424778" y="4385187"/>
            <a:ext cx="1221583" cy="75353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0D5D77-4720-42ED-9658-776D9DAE2F0A}"/>
              </a:ext>
            </a:extLst>
          </p:cNvPr>
          <p:cNvCxnSpPr>
            <a:cxnSpLocks/>
          </p:cNvCxnSpPr>
          <p:nvPr/>
        </p:nvCxnSpPr>
        <p:spPr>
          <a:xfrm flipH="1">
            <a:off x="8161680" y="4454013"/>
            <a:ext cx="1070810" cy="6847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05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92DB2-1A30-443E-9DBE-0D0D9C5E45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289"/>
          <a:stretch/>
        </p:blipFill>
        <p:spPr>
          <a:xfrm>
            <a:off x="0" y="1"/>
            <a:ext cx="9010835" cy="4597742"/>
          </a:xfrm>
          <a:prstGeom prst="rect">
            <a:avLst/>
          </a:prstGeom>
        </p:spPr>
      </p:pic>
      <p:sp>
        <p:nvSpPr>
          <p:cNvPr id="3" name="Slide Number Placeholder 2">
            <a:extLst>
              <a:ext uri="{FF2B5EF4-FFF2-40B4-BE49-F238E27FC236}">
                <a16:creationId xmlns:a16="http://schemas.microsoft.com/office/drawing/2014/main" id="{21DE643D-B93E-43A8-AA65-5CE0FF4E84A7}"/>
              </a:ext>
            </a:extLst>
          </p:cNvPr>
          <p:cNvSpPr>
            <a:spLocks noGrp="1"/>
          </p:cNvSpPr>
          <p:nvPr>
            <p:ph type="sldNum" sz="quarter" idx="12"/>
          </p:nvPr>
        </p:nvSpPr>
        <p:spPr/>
        <p:txBody>
          <a:bodyPr/>
          <a:lstStyle/>
          <a:p>
            <a:fld id="{76889CDC-A5D1-4308-A8D5-212EB658B775}" type="slidenum">
              <a:rPr lang="en-US" smtClean="0"/>
              <a:pPr/>
              <a:t>26</a:t>
            </a:fld>
            <a:endParaRPr lang="en-US"/>
          </a:p>
        </p:txBody>
      </p:sp>
      <p:sp>
        <p:nvSpPr>
          <p:cNvPr id="4" name="Rectangle 3">
            <a:extLst>
              <a:ext uri="{FF2B5EF4-FFF2-40B4-BE49-F238E27FC236}">
                <a16:creationId xmlns:a16="http://schemas.microsoft.com/office/drawing/2014/main" id="{FA16E86A-1F5B-4E97-A658-1F3CA75F3229}"/>
              </a:ext>
            </a:extLst>
          </p:cNvPr>
          <p:cNvSpPr/>
          <p:nvPr/>
        </p:nvSpPr>
        <p:spPr>
          <a:xfrm>
            <a:off x="9010835" y="136525"/>
            <a:ext cx="3104963" cy="3970318"/>
          </a:xfrm>
          <a:prstGeom prst="rect">
            <a:avLst/>
          </a:prstGeom>
        </p:spPr>
        <p:txBody>
          <a:bodyPr wrap="square">
            <a:spAutoFit/>
          </a:bodyPr>
          <a:lstStyle/>
          <a:p>
            <a:r>
              <a:rPr lang="en-US" dirty="0">
                <a:highlight>
                  <a:srgbClr val="FFFF00"/>
                </a:highlight>
              </a:rPr>
              <a:t>Step 5: Granting permission to use data in the next GEOTRACES IDP.</a:t>
            </a:r>
          </a:p>
          <a:p>
            <a:endParaRPr lang="en-US" dirty="0"/>
          </a:p>
          <a:p>
            <a:r>
              <a:rPr lang="en-US" dirty="0"/>
              <a:t>The PI can select data sets (cruise-by-cruise and parameter-by-parameter) to grant permission for those data to be included in an IDP.</a:t>
            </a:r>
          </a:p>
          <a:p>
            <a:endParaRPr lang="en-US" dirty="0"/>
          </a:p>
          <a:p>
            <a:r>
              <a:rPr lang="en-US" dirty="0"/>
              <a:t>You can change this selection at any time if your change your mind.</a:t>
            </a:r>
          </a:p>
          <a:p>
            <a:endParaRPr lang="en-US" dirty="0"/>
          </a:p>
        </p:txBody>
      </p:sp>
      <p:sp>
        <p:nvSpPr>
          <p:cNvPr id="5" name="Rectangle 4">
            <a:extLst>
              <a:ext uri="{FF2B5EF4-FFF2-40B4-BE49-F238E27FC236}">
                <a16:creationId xmlns:a16="http://schemas.microsoft.com/office/drawing/2014/main" id="{CFE48662-8FEE-4F6D-8088-259CA15F732B}"/>
              </a:ext>
            </a:extLst>
          </p:cNvPr>
          <p:cNvSpPr/>
          <p:nvPr/>
        </p:nvSpPr>
        <p:spPr>
          <a:xfrm>
            <a:off x="1095375" y="2924175"/>
            <a:ext cx="809625" cy="18192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52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3299DE-071C-4D64-974B-3B03236293A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8641"/>
          <a:stretch/>
        </p:blipFill>
        <p:spPr>
          <a:xfrm>
            <a:off x="0" y="0"/>
            <a:ext cx="9315450" cy="4787153"/>
          </a:xfrm>
          <a:prstGeom prst="rect">
            <a:avLst/>
          </a:prstGeom>
        </p:spPr>
      </p:pic>
      <p:sp>
        <p:nvSpPr>
          <p:cNvPr id="3" name="Slide Number Placeholder 2">
            <a:extLst>
              <a:ext uri="{FF2B5EF4-FFF2-40B4-BE49-F238E27FC236}">
                <a16:creationId xmlns:a16="http://schemas.microsoft.com/office/drawing/2014/main" id="{28B40B05-E6B7-4B9B-8631-D8E890903F5D}"/>
              </a:ext>
            </a:extLst>
          </p:cNvPr>
          <p:cNvSpPr>
            <a:spLocks noGrp="1"/>
          </p:cNvSpPr>
          <p:nvPr>
            <p:ph type="sldNum" sz="quarter" idx="12"/>
          </p:nvPr>
        </p:nvSpPr>
        <p:spPr/>
        <p:txBody>
          <a:bodyPr/>
          <a:lstStyle/>
          <a:p>
            <a:fld id="{76889CDC-A5D1-4308-A8D5-212EB658B775}" type="slidenum">
              <a:rPr lang="en-US" smtClean="0"/>
              <a:pPr/>
              <a:t>27</a:t>
            </a:fld>
            <a:endParaRPr lang="en-US"/>
          </a:p>
        </p:txBody>
      </p:sp>
      <p:sp>
        <p:nvSpPr>
          <p:cNvPr id="4" name="Rectangle 3">
            <a:extLst>
              <a:ext uri="{FF2B5EF4-FFF2-40B4-BE49-F238E27FC236}">
                <a16:creationId xmlns:a16="http://schemas.microsoft.com/office/drawing/2014/main" id="{089F7433-57C5-44E3-AAD0-24FD5F9FE22A}"/>
              </a:ext>
            </a:extLst>
          </p:cNvPr>
          <p:cNvSpPr/>
          <p:nvPr/>
        </p:nvSpPr>
        <p:spPr>
          <a:xfrm>
            <a:off x="9429747" y="136525"/>
            <a:ext cx="2743201" cy="4524315"/>
          </a:xfrm>
          <a:prstGeom prst="rect">
            <a:avLst/>
          </a:prstGeom>
        </p:spPr>
        <p:txBody>
          <a:bodyPr wrap="square">
            <a:spAutoFit/>
          </a:bodyPr>
          <a:lstStyle/>
          <a:p>
            <a:r>
              <a:rPr lang="en-US" dirty="0">
                <a:highlight>
                  <a:srgbClr val="FFFF00"/>
                </a:highlight>
              </a:rPr>
              <a:t>Step 6: Provide publication information</a:t>
            </a:r>
          </a:p>
          <a:p>
            <a:endParaRPr lang="en-US" dirty="0"/>
          </a:p>
          <a:p>
            <a:r>
              <a:rPr lang="en-US" dirty="0"/>
              <a:t>Please enter any publication or dataset DOIs here so we can add them to the publication database maintained at the IPO and ensure that your data are correctly cited.</a:t>
            </a:r>
          </a:p>
          <a:p>
            <a:endParaRPr lang="en-US" dirty="0"/>
          </a:p>
          <a:p>
            <a:r>
              <a:rPr lang="en-US" dirty="0"/>
              <a:t>If publications are not yet available, return to this page when they are published to link them to your IDP data.</a:t>
            </a:r>
          </a:p>
        </p:txBody>
      </p:sp>
      <p:sp>
        <p:nvSpPr>
          <p:cNvPr id="5" name="Rectangle 4">
            <a:extLst>
              <a:ext uri="{FF2B5EF4-FFF2-40B4-BE49-F238E27FC236}">
                <a16:creationId xmlns:a16="http://schemas.microsoft.com/office/drawing/2014/main" id="{7F36E460-8693-446F-9DBD-C9B8D1672802}"/>
              </a:ext>
            </a:extLst>
          </p:cNvPr>
          <p:cNvSpPr/>
          <p:nvPr/>
        </p:nvSpPr>
        <p:spPr>
          <a:xfrm>
            <a:off x="5695950" y="3667125"/>
            <a:ext cx="2400300" cy="4667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3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B40B05-E6B7-4B9B-8631-D8E890903F5D}"/>
              </a:ext>
            </a:extLst>
          </p:cNvPr>
          <p:cNvSpPr>
            <a:spLocks noGrp="1"/>
          </p:cNvSpPr>
          <p:nvPr>
            <p:ph type="sldNum" sz="quarter" idx="12"/>
          </p:nvPr>
        </p:nvSpPr>
        <p:spPr/>
        <p:txBody>
          <a:bodyPr/>
          <a:lstStyle/>
          <a:p>
            <a:fld id="{76889CDC-A5D1-4308-A8D5-212EB658B775}" type="slidenum">
              <a:rPr lang="en-US" smtClean="0"/>
              <a:pPr/>
              <a:t>28</a:t>
            </a:fld>
            <a:endParaRPr lang="en-US"/>
          </a:p>
        </p:txBody>
      </p:sp>
      <p:sp>
        <p:nvSpPr>
          <p:cNvPr id="4" name="Rectangle 3">
            <a:extLst>
              <a:ext uri="{FF2B5EF4-FFF2-40B4-BE49-F238E27FC236}">
                <a16:creationId xmlns:a16="http://schemas.microsoft.com/office/drawing/2014/main" id="{089F7433-57C5-44E3-AAD0-24FD5F9FE22A}"/>
              </a:ext>
            </a:extLst>
          </p:cNvPr>
          <p:cNvSpPr/>
          <p:nvPr/>
        </p:nvSpPr>
        <p:spPr>
          <a:xfrm>
            <a:off x="9162661" y="136525"/>
            <a:ext cx="3010287" cy="4524315"/>
          </a:xfrm>
          <a:prstGeom prst="rect">
            <a:avLst/>
          </a:prstGeom>
        </p:spPr>
        <p:txBody>
          <a:bodyPr wrap="square">
            <a:spAutoFit/>
          </a:bodyPr>
          <a:lstStyle/>
          <a:p>
            <a:r>
              <a:rPr lang="en-US" dirty="0">
                <a:highlight>
                  <a:srgbClr val="FFFF00"/>
                </a:highlight>
              </a:rPr>
              <a:t>List My Datasets:</a:t>
            </a:r>
          </a:p>
          <a:p>
            <a:endParaRPr lang="en-US" dirty="0">
              <a:highlight>
                <a:srgbClr val="FFFF00"/>
              </a:highlight>
            </a:endParaRPr>
          </a:p>
          <a:p>
            <a:r>
              <a:rPr lang="en-US" dirty="0">
                <a:highlight>
                  <a:srgbClr val="FFFF00"/>
                </a:highlight>
              </a:rPr>
              <a:t>You can follow the progress of each dataset you have registered from the “List my datasets” link on the main menu.</a:t>
            </a:r>
          </a:p>
          <a:p>
            <a:endParaRPr lang="en-US" dirty="0"/>
          </a:p>
          <a:p>
            <a:r>
              <a:rPr lang="en-US" dirty="0">
                <a:highlight>
                  <a:srgbClr val="FFFF00"/>
                </a:highlight>
              </a:rPr>
              <a:t>For example, You can review which scientists have been linked to each dataset.</a:t>
            </a:r>
          </a:p>
          <a:p>
            <a:endParaRPr lang="en-US" dirty="0">
              <a:highlight>
                <a:srgbClr val="FFFF00"/>
              </a:highlight>
            </a:endParaRPr>
          </a:p>
          <a:p>
            <a:r>
              <a:rPr lang="en-US" dirty="0">
                <a:highlight>
                  <a:srgbClr val="FFFF00"/>
                </a:highlight>
              </a:rPr>
              <a:t>You can see when the S&amp;I committee has approved your intercalibration report.</a:t>
            </a:r>
          </a:p>
          <a:p>
            <a:endParaRPr lang="en-US" dirty="0">
              <a:highlight>
                <a:srgbClr val="FFFF00"/>
              </a:highlight>
            </a:endParaRPr>
          </a:p>
        </p:txBody>
      </p:sp>
      <p:pic>
        <p:nvPicPr>
          <p:cNvPr id="5" name="Image 4" descr="Screen Shot 2020-11-05 at 15.16.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0758"/>
            <a:ext cx="9173260" cy="4978453"/>
          </a:xfrm>
          <a:prstGeom prst="rect">
            <a:avLst/>
          </a:prstGeom>
        </p:spPr>
      </p:pic>
      <p:sp>
        <p:nvSpPr>
          <p:cNvPr id="7" name="Rectangle 6">
            <a:extLst>
              <a:ext uri="{FF2B5EF4-FFF2-40B4-BE49-F238E27FC236}">
                <a16:creationId xmlns:a16="http://schemas.microsoft.com/office/drawing/2014/main" id="{3A271DAA-4C7D-45C2-992E-263340826980}"/>
              </a:ext>
            </a:extLst>
          </p:cNvPr>
          <p:cNvSpPr/>
          <p:nvPr/>
        </p:nvSpPr>
        <p:spPr>
          <a:xfrm>
            <a:off x="3981451" y="3506103"/>
            <a:ext cx="1962150" cy="18331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BFD11F-07CD-48ED-BA38-683CFF3DA8E3}"/>
              </a:ext>
            </a:extLst>
          </p:cNvPr>
          <p:cNvSpPr/>
          <p:nvPr/>
        </p:nvSpPr>
        <p:spPr>
          <a:xfrm>
            <a:off x="6115349" y="3506103"/>
            <a:ext cx="1761826" cy="18331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073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CCCFB6-7A90-4839-98C6-837C5F603F80}"/>
              </a:ext>
            </a:extLst>
          </p:cNvPr>
          <p:cNvSpPr>
            <a:spLocks noGrp="1"/>
          </p:cNvSpPr>
          <p:nvPr>
            <p:ph type="sldNum" sz="quarter" idx="12"/>
          </p:nvPr>
        </p:nvSpPr>
        <p:spPr/>
        <p:txBody>
          <a:bodyPr/>
          <a:lstStyle/>
          <a:p>
            <a:fld id="{76889CDC-A5D1-4308-A8D5-212EB658B775}" type="slidenum">
              <a:rPr lang="en-US" smtClean="0"/>
              <a:pPr/>
              <a:t>29</a:t>
            </a:fld>
            <a:endParaRPr lang="en-US"/>
          </a:p>
        </p:txBody>
      </p:sp>
      <p:pic>
        <p:nvPicPr>
          <p:cNvPr id="4" name="Picture 3">
            <a:extLst>
              <a:ext uri="{FF2B5EF4-FFF2-40B4-BE49-F238E27FC236}">
                <a16:creationId xmlns:a16="http://schemas.microsoft.com/office/drawing/2014/main" id="{EC6EA343-7DBB-4374-A8BF-773C1173BE67}"/>
              </a:ext>
            </a:extLst>
          </p:cNvPr>
          <p:cNvPicPr>
            <a:picLocks noChangeAspect="1"/>
          </p:cNvPicPr>
          <p:nvPr/>
        </p:nvPicPr>
        <p:blipFill>
          <a:blip r:embed="rId2"/>
          <a:stretch>
            <a:fillRect/>
          </a:stretch>
        </p:blipFill>
        <p:spPr>
          <a:xfrm>
            <a:off x="563400" y="129254"/>
            <a:ext cx="11065199" cy="6599492"/>
          </a:xfrm>
          <a:prstGeom prst="rect">
            <a:avLst/>
          </a:prstGeom>
        </p:spPr>
      </p:pic>
      <p:sp>
        <p:nvSpPr>
          <p:cNvPr id="5" name="Rectangle 4">
            <a:extLst>
              <a:ext uri="{FF2B5EF4-FFF2-40B4-BE49-F238E27FC236}">
                <a16:creationId xmlns:a16="http://schemas.microsoft.com/office/drawing/2014/main" id="{0C9F276F-F490-4A5F-A40D-C82F0C881FF2}"/>
              </a:ext>
            </a:extLst>
          </p:cNvPr>
          <p:cNvSpPr/>
          <p:nvPr/>
        </p:nvSpPr>
        <p:spPr>
          <a:xfrm>
            <a:off x="639600" y="5505449"/>
            <a:ext cx="11065199" cy="5386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45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89B35D-B638-4B38-9DF2-BB59C0314D4E}"/>
              </a:ext>
            </a:extLst>
          </p:cNvPr>
          <p:cNvSpPr txBox="1"/>
          <p:nvPr/>
        </p:nvSpPr>
        <p:spPr>
          <a:xfrm>
            <a:off x="9792930" y="442452"/>
            <a:ext cx="2307334" cy="2246769"/>
          </a:xfrm>
          <a:prstGeom prst="rect">
            <a:avLst/>
          </a:prstGeom>
          <a:noFill/>
        </p:spPr>
        <p:txBody>
          <a:bodyPr wrap="square" rtlCol="0">
            <a:spAutoFit/>
          </a:bodyPr>
          <a:lstStyle/>
          <a:p>
            <a:endParaRPr lang="en-US" sz="2000" dirty="0">
              <a:highlight>
                <a:srgbClr val="FFFF00"/>
              </a:highlight>
            </a:endParaRPr>
          </a:p>
          <a:p>
            <a:r>
              <a:rPr lang="en-US" sz="2000" dirty="0">
                <a:highlight>
                  <a:srgbClr val="FFFF00"/>
                </a:highlight>
              </a:rPr>
              <a:t>The DOoR portal is the place to register the datasets you want to have included in the next IDP. </a:t>
            </a:r>
          </a:p>
        </p:txBody>
      </p:sp>
      <p:sp>
        <p:nvSpPr>
          <p:cNvPr id="8" name="Slide Number Placeholder 7">
            <a:extLst>
              <a:ext uri="{FF2B5EF4-FFF2-40B4-BE49-F238E27FC236}">
                <a16:creationId xmlns:a16="http://schemas.microsoft.com/office/drawing/2014/main" id="{0B67E15F-3E63-4A32-A073-86A983A4A2D2}"/>
              </a:ext>
            </a:extLst>
          </p:cNvPr>
          <p:cNvSpPr>
            <a:spLocks noGrp="1"/>
          </p:cNvSpPr>
          <p:nvPr>
            <p:ph type="sldNum" sz="quarter" idx="12"/>
          </p:nvPr>
        </p:nvSpPr>
        <p:spPr/>
        <p:txBody>
          <a:bodyPr/>
          <a:lstStyle/>
          <a:p>
            <a:fld id="{76889CDC-A5D1-4308-A8D5-212EB658B775}" type="slidenum">
              <a:rPr lang="en-US" smtClean="0"/>
              <a:pPr/>
              <a:t>3</a:t>
            </a:fld>
            <a:endParaRPr lang="en-US"/>
          </a:p>
        </p:txBody>
      </p:sp>
      <p:pic>
        <p:nvPicPr>
          <p:cNvPr id="4" name="Picture 3">
            <a:extLst>
              <a:ext uri="{FF2B5EF4-FFF2-40B4-BE49-F238E27FC236}">
                <a16:creationId xmlns:a16="http://schemas.microsoft.com/office/drawing/2014/main" id="{C75DD2A6-2D6E-4378-BA7E-97EBC4F04777}"/>
              </a:ext>
            </a:extLst>
          </p:cNvPr>
          <p:cNvPicPr>
            <a:picLocks noChangeAspect="1"/>
          </p:cNvPicPr>
          <p:nvPr/>
        </p:nvPicPr>
        <p:blipFill rotWithShape="1">
          <a:blip r:embed="rId2"/>
          <a:srcRect t="3531" b="3445"/>
          <a:stretch/>
        </p:blipFill>
        <p:spPr>
          <a:xfrm>
            <a:off x="91736" y="442452"/>
            <a:ext cx="9639469" cy="5043948"/>
          </a:xfrm>
          <a:prstGeom prst="rect">
            <a:avLst/>
          </a:prstGeom>
        </p:spPr>
      </p:pic>
      <p:cxnSp>
        <p:nvCxnSpPr>
          <p:cNvPr id="9" name="Straight Arrow Connector 8">
            <a:extLst>
              <a:ext uri="{FF2B5EF4-FFF2-40B4-BE49-F238E27FC236}">
                <a16:creationId xmlns:a16="http://schemas.microsoft.com/office/drawing/2014/main" id="{EF7F1333-1086-4AD1-8CDC-45C9A49C3987}"/>
              </a:ext>
            </a:extLst>
          </p:cNvPr>
          <p:cNvCxnSpPr/>
          <p:nvPr/>
        </p:nvCxnSpPr>
        <p:spPr>
          <a:xfrm flipH="1">
            <a:off x="6695768" y="1196309"/>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E4A2E7F-C209-4779-8F37-18C0C2D1A6DB}"/>
              </a:ext>
            </a:extLst>
          </p:cNvPr>
          <p:cNvSpPr/>
          <p:nvPr/>
        </p:nvSpPr>
        <p:spPr>
          <a:xfrm>
            <a:off x="3649500" y="1527380"/>
            <a:ext cx="3046268" cy="3505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97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59BE0-C7C8-4F5E-882F-AFD3F05E7E51}"/>
              </a:ext>
            </a:extLst>
          </p:cNvPr>
          <p:cNvSpPr>
            <a:spLocks noGrp="1"/>
          </p:cNvSpPr>
          <p:nvPr>
            <p:ph type="sldNum" sz="quarter" idx="12"/>
          </p:nvPr>
        </p:nvSpPr>
        <p:spPr/>
        <p:txBody>
          <a:bodyPr/>
          <a:lstStyle/>
          <a:p>
            <a:fld id="{76889CDC-A5D1-4308-A8D5-212EB658B775}" type="slidenum">
              <a:rPr lang="en-US" smtClean="0"/>
              <a:pPr/>
              <a:t>30</a:t>
            </a:fld>
            <a:endParaRPr lang="en-US"/>
          </a:p>
        </p:txBody>
      </p:sp>
      <p:sp>
        <p:nvSpPr>
          <p:cNvPr id="3" name="Rectangle 2">
            <a:extLst>
              <a:ext uri="{FF2B5EF4-FFF2-40B4-BE49-F238E27FC236}">
                <a16:creationId xmlns:a16="http://schemas.microsoft.com/office/drawing/2014/main" id="{564F05C3-E227-4F91-A4C2-0999691C8058}"/>
              </a:ext>
            </a:extLst>
          </p:cNvPr>
          <p:cNvSpPr/>
          <p:nvPr/>
        </p:nvSpPr>
        <p:spPr>
          <a:xfrm>
            <a:off x="447675" y="136525"/>
            <a:ext cx="11249025" cy="2677656"/>
          </a:xfrm>
          <a:prstGeom prst="rect">
            <a:avLst/>
          </a:prstGeom>
        </p:spPr>
        <p:txBody>
          <a:bodyPr wrap="square">
            <a:spAutoFit/>
          </a:bodyPr>
          <a:lstStyle/>
          <a:p>
            <a:r>
              <a:rPr lang="en-US" sz="2400" dirty="0"/>
              <a:t>The GEOTRACES DOoR portal</a:t>
            </a:r>
          </a:p>
          <a:p>
            <a:endParaRPr lang="en-US" sz="2400" dirty="0"/>
          </a:p>
          <a:p>
            <a:r>
              <a:rPr lang="en-US" sz="2400" dirty="0"/>
              <a:t>If you have any questions about this guide, please contact:</a:t>
            </a:r>
          </a:p>
          <a:p>
            <a:endParaRPr lang="en-US" sz="2400" dirty="0"/>
          </a:p>
          <a:p>
            <a:r>
              <a:rPr lang="en-US" sz="2400" dirty="0"/>
              <a:t>Elena Masferrer-Dodas (</a:t>
            </a:r>
            <a:r>
              <a:rPr lang="en-US" sz="2400" dirty="0">
                <a:hlinkClick r:id="rId2"/>
              </a:rPr>
              <a:t>ipo@geotraces.org</a:t>
            </a:r>
            <a:r>
              <a:rPr lang="en-US" sz="2400" dirty="0"/>
              <a:t>).</a:t>
            </a:r>
          </a:p>
          <a:p>
            <a:endParaRPr lang="en-US" sz="2400" dirty="0"/>
          </a:p>
          <a:p>
            <a:r>
              <a:rPr lang="en-US" sz="2400" dirty="0"/>
              <a:t>Bill Landing (</a:t>
            </a:r>
            <a:r>
              <a:rPr lang="en-US" sz="2400" dirty="0">
                <a:hlinkClick r:id="rId3"/>
              </a:rPr>
              <a:t>wlanding@fsu.edu</a:t>
            </a:r>
            <a:r>
              <a:rPr lang="en-US" sz="2400" dirty="0"/>
              <a:t>).</a:t>
            </a:r>
          </a:p>
        </p:txBody>
      </p:sp>
    </p:spTree>
    <p:extLst>
      <p:ext uri="{BB962C8B-B14F-4D97-AF65-F5344CB8AC3E}">
        <p14:creationId xmlns:p14="http://schemas.microsoft.com/office/powerpoint/2010/main" val="252907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89B35D-B638-4B38-9DF2-BB59C0314D4E}"/>
              </a:ext>
            </a:extLst>
          </p:cNvPr>
          <p:cNvSpPr txBox="1"/>
          <p:nvPr/>
        </p:nvSpPr>
        <p:spPr>
          <a:xfrm>
            <a:off x="9792930" y="442452"/>
            <a:ext cx="2307334" cy="5632311"/>
          </a:xfrm>
          <a:prstGeom prst="rect">
            <a:avLst/>
          </a:prstGeom>
          <a:noFill/>
        </p:spPr>
        <p:txBody>
          <a:bodyPr wrap="square" rtlCol="0">
            <a:spAutoFit/>
          </a:bodyPr>
          <a:lstStyle/>
          <a:p>
            <a:r>
              <a:rPr lang="en-US" sz="2000" dirty="0">
                <a:highlight>
                  <a:srgbClr val="FFFF00"/>
                </a:highlight>
              </a:rPr>
              <a:t>The DOoR is not used to submit your actual data files.</a:t>
            </a:r>
          </a:p>
          <a:p>
            <a:endParaRPr lang="en-US" sz="2000" dirty="0">
              <a:highlight>
                <a:srgbClr val="FFFF00"/>
              </a:highlight>
            </a:endParaRPr>
          </a:p>
          <a:p>
            <a:r>
              <a:rPr lang="en-US" sz="2000" dirty="0">
                <a:highlight>
                  <a:srgbClr val="FFFF00"/>
                </a:highlight>
              </a:rPr>
              <a:t>You must submit your data to the relevant US, Dutch, French, or Chinese national data centers or to the GEOTRACES Data Assembly Centre (GDAC at BODC), preferably using the data submission template you can download in Step 3.2</a:t>
            </a:r>
            <a:endParaRPr lang="en-US" sz="2000" dirty="0"/>
          </a:p>
        </p:txBody>
      </p:sp>
      <p:sp>
        <p:nvSpPr>
          <p:cNvPr id="8" name="Slide Number Placeholder 7">
            <a:extLst>
              <a:ext uri="{FF2B5EF4-FFF2-40B4-BE49-F238E27FC236}">
                <a16:creationId xmlns:a16="http://schemas.microsoft.com/office/drawing/2014/main" id="{0B67E15F-3E63-4A32-A073-86A983A4A2D2}"/>
              </a:ext>
            </a:extLst>
          </p:cNvPr>
          <p:cNvSpPr>
            <a:spLocks noGrp="1"/>
          </p:cNvSpPr>
          <p:nvPr>
            <p:ph type="sldNum" sz="quarter" idx="12"/>
          </p:nvPr>
        </p:nvSpPr>
        <p:spPr/>
        <p:txBody>
          <a:bodyPr/>
          <a:lstStyle/>
          <a:p>
            <a:fld id="{76889CDC-A5D1-4308-A8D5-212EB658B775}" type="slidenum">
              <a:rPr lang="en-US" smtClean="0"/>
              <a:pPr/>
              <a:t>4</a:t>
            </a:fld>
            <a:endParaRPr lang="en-US"/>
          </a:p>
        </p:txBody>
      </p:sp>
      <p:pic>
        <p:nvPicPr>
          <p:cNvPr id="4" name="Picture 3">
            <a:extLst>
              <a:ext uri="{FF2B5EF4-FFF2-40B4-BE49-F238E27FC236}">
                <a16:creationId xmlns:a16="http://schemas.microsoft.com/office/drawing/2014/main" id="{C75DD2A6-2D6E-4378-BA7E-97EBC4F04777}"/>
              </a:ext>
            </a:extLst>
          </p:cNvPr>
          <p:cNvPicPr>
            <a:picLocks noChangeAspect="1"/>
          </p:cNvPicPr>
          <p:nvPr/>
        </p:nvPicPr>
        <p:blipFill rotWithShape="1">
          <a:blip r:embed="rId2"/>
          <a:srcRect t="3531" b="3445"/>
          <a:stretch/>
        </p:blipFill>
        <p:spPr>
          <a:xfrm>
            <a:off x="91736" y="442452"/>
            <a:ext cx="9639469" cy="5043948"/>
          </a:xfrm>
          <a:prstGeom prst="rect">
            <a:avLst/>
          </a:prstGeom>
        </p:spPr>
      </p:pic>
      <p:sp>
        <p:nvSpPr>
          <p:cNvPr id="7" name="Rectangle 6">
            <a:extLst>
              <a:ext uri="{FF2B5EF4-FFF2-40B4-BE49-F238E27FC236}">
                <a16:creationId xmlns:a16="http://schemas.microsoft.com/office/drawing/2014/main" id="{26430634-6771-48FC-A6DA-C56DA097EB87}"/>
              </a:ext>
            </a:extLst>
          </p:cNvPr>
          <p:cNvSpPr/>
          <p:nvPr/>
        </p:nvSpPr>
        <p:spPr>
          <a:xfrm>
            <a:off x="1533107" y="3291028"/>
            <a:ext cx="6184941" cy="389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C8933E3-5559-4D8D-938D-20DB0BCC276C}"/>
              </a:ext>
            </a:extLst>
          </p:cNvPr>
          <p:cNvCxnSpPr>
            <a:cxnSpLocks/>
          </p:cNvCxnSpPr>
          <p:nvPr/>
        </p:nvCxnSpPr>
        <p:spPr>
          <a:xfrm flipH="1">
            <a:off x="7718048" y="2528444"/>
            <a:ext cx="1533832" cy="76258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89B35D-B638-4B38-9DF2-BB59C0314D4E}"/>
              </a:ext>
            </a:extLst>
          </p:cNvPr>
          <p:cNvSpPr txBox="1"/>
          <p:nvPr/>
        </p:nvSpPr>
        <p:spPr>
          <a:xfrm>
            <a:off x="9792930" y="442452"/>
            <a:ext cx="2307334" cy="3170099"/>
          </a:xfrm>
          <a:prstGeom prst="rect">
            <a:avLst/>
          </a:prstGeom>
          <a:noFill/>
        </p:spPr>
        <p:txBody>
          <a:bodyPr wrap="square" rtlCol="0">
            <a:spAutoFit/>
          </a:bodyPr>
          <a:lstStyle/>
          <a:p>
            <a:endParaRPr lang="en-US" sz="2000" dirty="0">
              <a:highlight>
                <a:srgbClr val="FFFF00"/>
              </a:highlight>
            </a:endParaRPr>
          </a:p>
          <a:p>
            <a:r>
              <a:rPr lang="en-US" sz="2000" dirty="0">
                <a:highlight>
                  <a:srgbClr val="FFFF00"/>
                </a:highlight>
              </a:rPr>
              <a:t>The software generates a database of scientists, cruises, and parameters so that we can track the entire process of registering data for the next IDP.</a:t>
            </a:r>
          </a:p>
        </p:txBody>
      </p:sp>
      <p:sp>
        <p:nvSpPr>
          <p:cNvPr id="8" name="Slide Number Placeholder 7">
            <a:extLst>
              <a:ext uri="{FF2B5EF4-FFF2-40B4-BE49-F238E27FC236}">
                <a16:creationId xmlns:a16="http://schemas.microsoft.com/office/drawing/2014/main" id="{0B67E15F-3E63-4A32-A073-86A983A4A2D2}"/>
              </a:ext>
            </a:extLst>
          </p:cNvPr>
          <p:cNvSpPr>
            <a:spLocks noGrp="1"/>
          </p:cNvSpPr>
          <p:nvPr>
            <p:ph type="sldNum" sz="quarter" idx="12"/>
          </p:nvPr>
        </p:nvSpPr>
        <p:spPr/>
        <p:txBody>
          <a:bodyPr/>
          <a:lstStyle/>
          <a:p>
            <a:fld id="{76889CDC-A5D1-4308-A8D5-212EB658B775}" type="slidenum">
              <a:rPr lang="en-US" smtClean="0"/>
              <a:pPr/>
              <a:t>5</a:t>
            </a:fld>
            <a:endParaRPr lang="en-US"/>
          </a:p>
        </p:txBody>
      </p:sp>
      <p:pic>
        <p:nvPicPr>
          <p:cNvPr id="4" name="Picture 3">
            <a:extLst>
              <a:ext uri="{FF2B5EF4-FFF2-40B4-BE49-F238E27FC236}">
                <a16:creationId xmlns:a16="http://schemas.microsoft.com/office/drawing/2014/main" id="{C75DD2A6-2D6E-4378-BA7E-97EBC4F04777}"/>
              </a:ext>
            </a:extLst>
          </p:cNvPr>
          <p:cNvPicPr>
            <a:picLocks noChangeAspect="1"/>
          </p:cNvPicPr>
          <p:nvPr/>
        </p:nvPicPr>
        <p:blipFill rotWithShape="1">
          <a:blip r:embed="rId2"/>
          <a:srcRect t="3531" b="3445"/>
          <a:stretch/>
        </p:blipFill>
        <p:spPr>
          <a:xfrm>
            <a:off x="91736" y="442452"/>
            <a:ext cx="9639469" cy="5043948"/>
          </a:xfrm>
          <a:prstGeom prst="rect">
            <a:avLst/>
          </a:prstGeom>
        </p:spPr>
      </p:pic>
      <p:cxnSp>
        <p:nvCxnSpPr>
          <p:cNvPr id="9" name="Straight Arrow Connector 8">
            <a:extLst>
              <a:ext uri="{FF2B5EF4-FFF2-40B4-BE49-F238E27FC236}">
                <a16:creationId xmlns:a16="http://schemas.microsoft.com/office/drawing/2014/main" id="{EF7F1333-1086-4AD1-8CDC-45C9A49C3987}"/>
              </a:ext>
            </a:extLst>
          </p:cNvPr>
          <p:cNvCxnSpPr/>
          <p:nvPr/>
        </p:nvCxnSpPr>
        <p:spPr>
          <a:xfrm flipH="1">
            <a:off x="6695768" y="1196309"/>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E4A2E7F-C209-4779-8F37-18C0C2D1A6DB}"/>
              </a:ext>
            </a:extLst>
          </p:cNvPr>
          <p:cNvSpPr/>
          <p:nvPr/>
        </p:nvSpPr>
        <p:spPr>
          <a:xfrm>
            <a:off x="3649500" y="1527380"/>
            <a:ext cx="3046268" cy="3505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18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89B35D-B638-4B38-9DF2-BB59C0314D4E}"/>
              </a:ext>
            </a:extLst>
          </p:cNvPr>
          <p:cNvSpPr txBox="1"/>
          <p:nvPr/>
        </p:nvSpPr>
        <p:spPr>
          <a:xfrm>
            <a:off x="9792930" y="1473503"/>
            <a:ext cx="2307334" cy="2554545"/>
          </a:xfrm>
          <a:prstGeom prst="rect">
            <a:avLst/>
          </a:prstGeom>
          <a:noFill/>
        </p:spPr>
        <p:txBody>
          <a:bodyPr wrap="square" rtlCol="0">
            <a:spAutoFit/>
          </a:bodyPr>
          <a:lstStyle/>
          <a:p>
            <a:endParaRPr lang="en-US" sz="2000" dirty="0"/>
          </a:p>
          <a:p>
            <a:r>
              <a:rPr lang="en-US" sz="2000" dirty="0">
                <a:highlight>
                  <a:srgbClr val="FFFF00"/>
                </a:highlight>
              </a:rPr>
              <a:t>There are links to a PDF tutorial and a video tutorial.</a:t>
            </a:r>
          </a:p>
          <a:p>
            <a:endParaRPr lang="en-US" sz="2000" dirty="0">
              <a:highlight>
                <a:srgbClr val="FFFF00"/>
              </a:highlight>
            </a:endParaRPr>
          </a:p>
          <a:p>
            <a:r>
              <a:rPr lang="en-US" sz="2000" dirty="0">
                <a:highlight>
                  <a:srgbClr val="FFFF00"/>
                </a:highlight>
              </a:rPr>
              <a:t>Highly recommended!</a:t>
            </a:r>
            <a:endParaRPr lang="en-US" sz="2000" dirty="0"/>
          </a:p>
          <a:p>
            <a:endParaRPr lang="en-US" sz="2000" dirty="0"/>
          </a:p>
        </p:txBody>
      </p:sp>
      <p:sp>
        <p:nvSpPr>
          <p:cNvPr id="8" name="Slide Number Placeholder 7">
            <a:extLst>
              <a:ext uri="{FF2B5EF4-FFF2-40B4-BE49-F238E27FC236}">
                <a16:creationId xmlns:a16="http://schemas.microsoft.com/office/drawing/2014/main" id="{0B67E15F-3E63-4A32-A073-86A983A4A2D2}"/>
              </a:ext>
            </a:extLst>
          </p:cNvPr>
          <p:cNvSpPr>
            <a:spLocks noGrp="1"/>
          </p:cNvSpPr>
          <p:nvPr>
            <p:ph type="sldNum" sz="quarter" idx="12"/>
          </p:nvPr>
        </p:nvSpPr>
        <p:spPr/>
        <p:txBody>
          <a:bodyPr/>
          <a:lstStyle/>
          <a:p>
            <a:fld id="{76889CDC-A5D1-4308-A8D5-212EB658B775}" type="slidenum">
              <a:rPr lang="en-US" smtClean="0"/>
              <a:pPr/>
              <a:t>6</a:t>
            </a:fld>
            <a:endParaRPr lang="en-US"/>
          </a:p>
        </p:txBody>
      </p:sp>
      <p:pic>
        <p:nvPicPr>
          <p:cNvPr id="4" name="Picture 3">
            <a:extLst>
              <a:ext uri="{FF2B5EF4-FFF2-40B4-BE49-F238E27FC236}">
                <a16:creationId xmlns:a16="http://schemas.microsoft.com/office/drawing/2014/main" id="{C75DD2A6-2D6E-4378-BA7E-97EBC4F04777}"/>
              </a:ext>
            </a:extLst>
          </p:cNvPr>
          <p:cNvPicPr>
            <a:picLocks noChangeAspect="1"/>
          </p:cNvPicPr>
          <p:nvPr/>
        </p:nvPicPr>
        <p:blipFill rotWithShape="1">
          <a:blip r:embed="rId2"/>
          <a:srcRect t="3531" b="3445"/>
          <a:stretch/>
        </p:blipFill>
        <p:spPr>
          <a:xfrm>
            <a:off x="91736" y="442452"/>
            <a:ext cx="9639469" cy="5043948"/>
          </a:xfrm>
          <a:prstGeom prst="rect">
            <a:avLst/>
          </a:prstGeom>
        </p:spPr>
      </p:pic>
      <p:sp>
        <p:nvSpPr>
          <p:cNvPr id="7" name="Rectangle 6">
            <a:extLst>
              <a:ext uri="{FF2B5EF4-FFF2-40B4-BE49-F238E27FC236}">
                <a16:creationId xmlns:a16="http://schemas.microsoft.com/office/drawing/2014/main" id="{26430634-6771-48FC-A6DA-C56DA097EB87}"/>
              </a:ext>
            </a:extLst>
          </p:cNvPr>
          <p:cNvSpPr/>
          <p:nvPr/>
        </p:nvSpPr>
        <p:spPr>
          <a:xfrm>
            <a:off x="1609307" y="3739583"/>
            <a:ext cx="6184941" cy="3899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C8933E3-5559-4D8D-938D-20DB0BCC276C}"/>
              </a:ext>
            </a:extLst>
          </p:cNvPr>
          <p:cNvCxnSpPr>
            <a:cxnSpLocks/>
          </p:cNvCxnSpPr>
          <p:nvPr/>
        </p:nvCxnSpPr>
        <p:spPr>
          <a:xfrm flipH="1">
            <a:off x="7855974" y="3104719"/>
            <a:ext cx="1533832" cy="76258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10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89B35D-B638-4B38-9DF2-BB59C0314D4E}"/>
              </a:ext>
            </a:extLst>
          </p:cNvPr>
          <p:cNvSpPr txBox="1"/>
          <p:nvPr/>
        </p:nvSpPr>
        <p:spPr>
          <a:xfrm>
            <a:off x="9792930" y="1687153"/>
            <a:ext cx="2307334" cy="3170099"/>
          </a:xfrm>
          <a:prstGeom prst="rect">
            <a:avLst/>
          </a:prstGeom>
          <a:noFill/>
        </p:spPr>
        <p:txBody>
          <a:bodyPr wrap="square" rtlCol="0">
            <a:spAutoFit/>
          </a:bodyPr>
          <a:lstStyle/>
          <a:p>
            <a:r>
              <a:rPr lang="en-US" sz="2000" dirty="0">
                <a:highlight>
                  <a:srgbClr val="FFFF00"/>
                </a:highlight>
              </a:rPr>
              <a:t>Click “Please use your ORCID to login.” </a:t>
            </a:r>
          </a:p>
          <a:p>
            <a:endParaRPr lang="en-US" sz="2000" dirty="0"/>
          </a:p>
          <a:p>
            <a:r>
              <a:rPr lang="en-US" sz="2000" dirty="0"/>
              <a:t>If you don’t have an ORCID ID, you will be prompted to register for one.</a:t>
            </a:r>
          </a:p>
          <a:p>
            <a:endParaRPr lang="en-US" sz="2000" dirty="0"/>
          </a:p>
          <a:p>
            <a:r>
              <a:rPr lang="en-US" sz="2000" dirty="0"/>
              <a:t>This is required.</a:t>
            </a:r>
          </a:p>
        </p:txBody>
      </p:sp>
      <p:sp>
        <p:nvSpPr>
          <p:cNvPr id="8" name="Slide Number Placeholder 7">
            <a:extLst>
              <a:ext uri="{FF2B5EF4-FFF2-40B4-BE49-F238E27FC236}">
                <a16:creationId xmlns:a16="http://schemas.microsoft.com/office/drawing/2014/main" id="{0B67E15F-3E63-4A32-A073-86A983A4A2D2}"/>
              </a:ext>
            </a:extLst>
          </p:cNvPr>
          <p:cNvSpPr>
            <a:spLocks noGrp="1"/>
          </p:cNvSpPr>
          <p:nvPr>
            <p:ph type="sldNum" sz="quarter" idx="12"/>
          </p:nvPr>
        </p:nvSpPr>
        <p:spPr/>
        <p:txBody>
          <a:bodyPr/>
          <a:lstStyle/>
          <a:p>
            <a:fld id="{76889CDC-A5D1-4308-A8D5-212EB658B775}" type="slidenum">
              <a:rPr lang="en-US" smtClean="0"/>
              <a:pPr/>
              <a:t>7</a:t>
            </a:fld>
            <a:endParaRPr lang="en-US"/>
          </a:p>
        </p:txBody>
      </p:sp>
      <p:pic>
        <p:nvPicPr>
          <p:cNvPr id="4" name="Picture 3">
            <a:extLst>
              <a:ext uri="{FF2B5EF4-FFF2-40B4-BE49-F238E27FC236}">
                <a16:creationId xmlns:a16="http://schemas.microsoft.com/office/drawing/2014/main" id="{C75DD2A6-2D6E-4378-BA7E-97EBC4F04777}"/>
              </a:ext>
            </a:extLst>
          </p:cNvPr>
          <p:cNvPicPr>
            <a:picLocks noChangeAspect="1"/>
          </p:cNvPicPr>
          <p:nvPr/>
        </p:nvPicPr>
        <p:blipFill rotWithShape="1">
          <a:blip r:embed="rId2"/>
          <a:srcRect t="3531" b="3445"/>
          <a:stretch/>
        </p:blipFill>
        <p:spPr>
          <a:xfrm>
            <a:off x="91736" y="442452"/>
            <a:ext cx="9639469" cy="5043948"/>
          </a:xfrm>
          <a:prstGeom prst="rect">
            <a:avLst/>
          </a:prstGeom>
        </p:spPr>
      </p:pic>
      <p:sp>
        <p:nvSpPr>
          <p:cNvPr id="7" name="Rectangle 6">
            <a:extLst>
              <a:ext uri="{FF2B5EF4-FFF2-40B4-BE49-F238E27FC236}">
                <a16:creationId xmlns:a16="http://schemas.microsoft.com/office/drawing/2014/main" id="{26430634-6771-48FC-A6DA-C56DA097EB87}"/>
              </a:ext>
            </a:extLst>
          </p:cNvPr>
          <p:cNvSpPr/>
          <p:nvPr/>
        </p:nvSpPr>
        <p:spPr>
          <a:xfrm>
            <a:off x="1275011" y="4535996"/>
            <a:ext cx="1935332" cy="781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F7F1333-1086-4AD1-8CDC-45C9A49C3987}"/>
              </a:ext>
            </a:extLst>
          </p:cNvPr>
          <p:cNvCxnSpPr/>
          <p:nvPr/>
        </p:nvCxnSpPr>
        <p:spPr>
          <a:xfrm flipH="1">
            <a:off x="3210343" y="4185415"/>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43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BF55BC-ECF7-4E4C-98FE-53E2AAE403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501"/>
          <a:stretch/>
        </p:blipFill>
        <p:spPr>
          <a:xfrm>
            <a:off x="0" y="1"/>
            <a:ext cx="9847227" cy="5289754"/>
          </a:xfrm>
          <a:prstGeom prst="rect">
            <a:avLst/>
          </a:prstGeom>
        </p:spPr>
      </p:pic>
      <p:sp>
        <p:nvSpPr>
          <p:cNvPr id="3" name="TextBox 2">
            <a:extLst>
              <a:ext uri="{FF2B5EF4-FFF2-40B4-BE49-F238E27FC236}">
                <a16:creationId xmlns:a16="http://schemas.microsoft.com/office/drawing/2014/main" id="{DEE259EA-BBB3-420D-B8D7-CAA82CB74C3A}"/>
              </a:ext>
            </a:extLst>
          </p:cNvPr>
          <p:cNvSpPr txBox="1"/>
          <p:nvPr/>
        </p:nvSpPr>
        <p:spPr>
          <a:xfrm>
            <a:off x="9930581" y="268468"/>
            <a:ext cx="2189702" cy="5016758"/>
          </a:xfrm>
          <a:prstGeom prst="rect">
            <a:avLst/>
          </a:prstGeom>
          <a:noFill/>
        </p:spPr>
        <p:txBody>
          <a:bodyPr wrap="square" rtlCol="0">
            <a:spAutoFit/>
          </a:bodyPr>
          <a:lstStyle/>
          <a:p>
            <a:r>
              <a:rPr lang="en-US" sz="2000" dirty="0"/>
              <a:t>The first time you log in you will need to enter your institutional email and affiliation.</a:t>
            </a:r>
          </a:p>
          <a:p>
            <a:endParaRPr lang="en-US" sz="2000" dirty="0"/>
          </a:p>
          <a:p>
            <a:r>
              <a:rPr lang="en-US" sz="2000" dirty="0"/>
              <a:t>You need to confirm this each time you log in so we can maintain an accurate list of DOoR users.</a:t>
            </a:r>
          </a:p>
          <a:p>
            <a:endParaRPr lang="en-US" sz="2000" dirty="0"/>
          </a:p>
          <a:p>
            <a:r>
              <a:rPr lang="en-US" sz="2000" dirty="0"/>
              <a:t>Click “OK” when the information is correct.</a:t>
            </a:r>
          </a:p>
        </p:txBody>
      </p:sp>
      <p:sp>
        <p:nvSpPr>
          <p:cNvPr id="4" name="Rectangle 3">
            <a:extLst>
              <a:ext uri="{FF2B5EF4-FFF2-40B4-BE49-F238E27FC236}">
                <a16:creationId xmlns:a16="http://schemas.microsoft.com/office/drawing/2014/main" id="{ADEC284F-1AF5-4686-A695-294CB8638443}"/>
              </a:ext>
            </a:extLst>
          </p:cNvPr>
          <p:cNvSpPr/>
          <p:nvPr/>
        </p:nvSpPr>
        <p:spPr>
          <a:xfrm>
            <a:off x="995082" y="3690623"/>
            <a:ext cx="1138518" cy="6051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6D32276-DC1B-4BD7-A0CB-7EF1460F68BD}"/>
              </a:ext>
            </a:extLst>
          </p:cNvPr>
          <p:cNvSpPr>
            <a:spLocks noGrp="1"/>
          </p:cNvSpPr>
          <p:nvPr>
            <p:ph type="sldNum" sz="quarter" idx="12"/>
          </p:nvPr>
        </p:nvSpPr>
        <p:spPr/>
        <p:txBody>
          <a:bodyPr/>
          <a:lstStyle/>
          <a:p>
            <a:fld id="{76889CDC-A5D1-4308-A8D5-212EB658B775}" type="slidenum">
              <a:rPr lang="en-US" smtClean="0"/>
              <a:pPr/>
              <a:t>8</a:t>
            </a:fld>
            <a:endParaRPr lang="en-US"/>
          </a:p>
        </p:txBody>
      </p:sp>
      <p:cxnSp>
        <p:nvCxnSpPr>
          <p:cNvPr id="6" name="Straight Arrow Connector 5">
            <a:extLst>
              <a:ext uri="{FF2B5EF4-FFF2-40B4-BE49-F238E27FC236}">
                <a16:creationId xmlns:a16="http://schemas.microsoft.com/office/drawing/2014/main" id="{2B07A8A1-944F-43C6-96E3-85B803F2E094}"/>
              </a:ext>
            </a:extLst>
          </p:cNvPr>
          <p:cNvCxnSpPr/>
          <p:nvPr/>
        </p:nvCxnSpPr>
        <p:spPr>
          <a:xfrm flipH="1">
            <a:off x="2133600" y="3556268"/>
            <a:ext cx="2279548" cy="3505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0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450917-CD14-4953-A4D8-4B726D8DE9E4}"/>
              </a:ext>
            </a:extLst>
          </p:cNvPr>
          <p:cNvSpPr>
            <a:spLocks noGrp="1"/>
          </p:cNvSpPr>
          <p:nvPr>
            <p:ph type="sldNum" sz="quarter" idx="12"/>
          </p:nvPr>
        </p:nvSpPr>
        <p:spPr/>
        <p:txBody>
          <a:bodyPr/>
          <a:lstStyle/>
          <a:p>
            <a:fld id="{76889CDC-A5D1-4308-A8D5-212EB658B775}" type="slidenum">
              <a:rPr lang="en-US" smtClean="0"/>
              <a:pPr/>
              <a:t>9</a:t>
            </a:fld>
            <a:endParaRPr lang="en-US"/>
          </a:p>
        </p:txBody>
      </p:sp>
      <p:pic>
        <p:nvPicPr>
          <p:cNvPr id="7" name="Picture 6">
            <a:extLst>
              <a:ext uri="{FF2B5EF4-FFF2-40B4-BE49-F238E27FC236}">
                <a16:creationId xmlns:a16="http://schemas.microsoft.com/office/drawing/2014/main" id="{0CAE1961-E543-4822-8884-7EB640AAA38B}"/>
              </a:ext>
            </a:extLst>
          </p:cNvPr>
          <p:cNvPicPr>
            <a:picLocks noChangeAspect="1"/>
          </p:cNvPicPr>
          <p:nvPr/>
        </p:nvPicPr>
        <p:blipFill>
          <a:blip r:embed="rId2"/>
          <a:stretch>
            <a:fillRect/>
          </a:stretch>
        </p:blipFill>
        <p:spPr>
          <a:xfrm>
            <a:off x="1180920" y="254502"/>
            <a:ext cx="9201212" cy="5175682"/>
          </a:xfrm>
          <a:prstGeom prst="rect">
            <a:avLst/>
          </a:prstGeom>
        </p:spPr>
      </p:pic>
      <p:sp>
        <p:nvSpPr>
          <p:cNvPr id="9" name="TextBox 8">
            <a:extLst>
              <a:ext uri="{FF2B5EF4-FFF2-40B4-BE49-F238E27FC236}">
                <a16:creationId xmlns:a16="http://schemas.microsoft.com/office/drawing/2014/main" id="{6FF9A61A-CF82-4BC7-B3AD-B0144F642919}"/>
              </a:ext>
            </a:extLst>
          </p:cNvPr>
          <p:cNvSpPr txBox="1"/>
          <p:nvPr/>
        </p:nvSpPr>
        <p:spPr>
          <a:xfrm>
            <a:off x="942975" y="5551924"/>
            <a:ext cx="10839450" cy="1169551"/>
          </a:xfrm>
          <a:prstGeom prst="rect">
            <a:avLst/>
          </a:prstGeom>
          <a:noFill/>
        </p:spPr>
        <p:txBody>
          <a:bodyPr wrap="square" rtlCol="0">
            <a:spAutoFit/>
          </a:bodyPr>
          <a:lstStyle/>
          <a:p>
            <a:pPr>
              <a:spcAft>
                <a:spcPts val="1200"/>
              </a:spcAft>
            </a:pPr>
            <a:r>
              <a:rPr lang="en-US" sz="2000" dirty="0">
                <a:highlight>
                  <a:srgbClr val="FFFF00"/>
                </a:highlight>
              </a:rPr>
              <a:t>Please note the IMPORTANT announcement that we changed from a required “registration step” to the Fair Use Agreement for people to access data in IDP2021 and in future GEOTRACES IDPs.</a:t>
            </a:r>
          </a:p>
          <a:p>
            <a:pPr>
              <a:spcAft>
                <a:spcPts val="1200"/>
              </a:spcAft>
            </a:pPr>
            <a:r>
              <a:rPr lang="en-US" sz="2000" dirty="0">
                <a:highlight>
                  <a:srgbClr val="FFFF00"/>
                </a:highlight>
              </a:rPr>
              <a:t>Please click the link to read the Fair Use Agreement and understand its intentions and applications</a:t>
            </a:r>
          </a:p>
        </p:txBody>
      </p:sp>
      <p:sp>
        <p:nvSpPr>
          <p:cNvPr id="11" name="Rectangle 10">
            <a:extLst>
              <a:ext uri="{FF2B5EF4-FFF2-40B4-BE49-F238E27FC236}">
                <a16:creationId xmlns:a16="http://schemas.microsoft.com/office/drawing/2014/main" id="{8716C03F-9DFC-491D-9107-1DDB5AFDC023}"/>
              </a:ext>
            </a:extLst>
          </p:cNvPr>
          <p:cNvSpPr/>
          <p:nvPr/>
        </p:nvSpPr>
        <p:spPr>
          <a:xfrm>
            <a:off x="2301644" y="3863909"/>
            <a:ext cx="6794463" cy="5851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3B0B89E-2EC8-455D-89D1-D47397A1AB1B}"/>
              </a:ext>
            </a:extLst>
          </p:cNvPr>
          <p:cNvCxnSpPr>
            <a:cxnSpLocks/>
          </p:cNvCxnSpPr>
          <p:nvPr/>
        </p:nvCxnSpPr>
        <p:spPr>
          <a:xfrm flipH="1">
            <a:off x="8737383" y="2598401"/>
            <a:ext cx="892392" cy="127432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7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3180</TotalTime>
  <Words>1623</Words>
  <Application>Microsoft Office PowerPoint</Application>
  <PresentationFormat>Widescreen</PresentationFormat>
  <Paragraphs>154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Landing</dc:creator>
  <cp:lastModifiedBy>William Landing</cp:lastModifiedBy>
  <cp:revision>143</cp:revision>
  <dcterms:created xsi:type="dcterms:W3CDTF">2020-03-23T09:41:11Z</dcterms:created>
  <dcterms:modified xsi:type="dcterms:W3CDTF">2022-03-02T19:24:59Z</dcterms:modified>
</cp:coreProperties>
</file>