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6"/>
  </p:notesMasterIdLst>
  <p:handoutMasterIdLst>
    <p:handoutMasterId r:id="rId7"/>
  </p:handoutMasterIdLst>
  <p:sldIdLst>
    <p:sldId id="264" r:id="rId2"/>
    <p:sldId id="257" r:id="rId3"/>
    <p:sldId id="258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5687"/>
  </p:normalViewPr>
  <p:slideViewPr>
    <p:cSldViewPr snapToGrid="0" snapToObjects="1">
      <p:cViewPr varScale="1">
        <p:scale>
          <a:sx n="136" d="100"/>
          <a:sy n="136" d="100"/>
        </p:scale>
        <p:origin x="216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2144" y="1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FE46FEF-605F-8445-95A3-6EC6EDB650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B2E758-9C49-024B-8E6C-73903DD299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4AE01-10D9-8743-BA70-61AB7112ECA3}" type="datetimeFigureOut">
              <a:rPr lang="en-FR" smtClean="0"/>
              <a:t>3/2/22</a:t>
            </a:fld>
            <a:endParaRPr lang="en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E54547-F6A9-6147-9BC1-F3EAFBBBDCE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91B5F-852A-504B-8D02-FAA1CF8647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E6028-0CBF-5C4F-B5A6-FA8314AA3D49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962427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5248B-C113-EC4F-B9E6-0FA5BC8E6EF4}" type="datetimeFigureOut">
              <a:rPr lang="en-FR" smtClean="0"/>
              <a:t>3/2/22</a:t>
            </a:fld>
            <a:endParaRPr lang="en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A5C3A-AA17-324C-90C0-65B4B5D4EAC0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089673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g"/><Relationship Id="rId4" Type="http://schemas.openxmlformats.org/officeDocument/2006/relationships/image" Target="../media/image5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03630" y="354711"/>
            <a:ext cx="9984739" cy="518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0D0D0D"/>
                </a:solidFill>
                <a:latin typeface="Century Gothic"/>
                <a:cs typeface="Century Gothic"/>
              </a:defRPr>
            </a:lvl1pPr>
          </a:lstStyle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‹N°›</a:t>
            </a:fld>
            <a:endParaRPr spc="15" dirty="0"/>
          </a:p>
        </p:txBody>
      </p:sp>
    </p:spTree>
    <p:extLst>
      <p:ext uri="{BB962C8B-B14F-4D97-AF65-F5344CB8AC3E}">
        <p14:creationId xmlns:p14="http://schemas.microsoft.com/office/powerpoint/2010/main" val="140947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D0D0D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0D0D0D"/>
                </a:solidFill>
                <a:latin typeface="Century Gothic"/>
                <a:cs typeface="Century Gothic"/>
              </a:defRPr>
            </a:lvl1pPr>
          </a:lstStyle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‹N°›</a:t>
            </a:fld>
            <a:endParaRPr spc="15" dirty="0"/>
          </a:p>
        </p:txBody>
      </p:sp>
    </p:spTree>
    <p:extLst>
      <p:ext uri="{BB962C8B-B14F-4D97-AF65-F5344CB8AC3E}">
        <p14:creationId xmlns:p14="http://schemas.microsoft.com/office/powerpoint/2010/main" val="343991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D0D0D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0D0D0D"/>
                </a:solidFill>
                <a:latin typeface="Century Gothic"/>
                <a:cs typeface="Century Gothic"/>
              </a:defRPr>
            </a:lvl1pPr>
          </a:lstStyle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‹N°›</a:t>
            </a:fld>
            <a:endParaRPr spc="15" dirty="0"/>
          </a:p>
        </p:txBody>
      </p:sp>
    </p:spTree>
    <p:extLst>
      <p:ext uri="{BB962C8B-B14F-4D97-AF65-F5344CB8AC3E}">
        <p14:creationId xmlns:p14="http://schemas.microsoft.com/office/powerpoint/2010/main" val="36454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D0D0D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0D0D0D"/>
                </a:solidFill>
                <a:latin typeface="Century Gothic"/>
                <a:cs typeface="Century Gothic"/>
              </a:defRPr>
            </a:lvl1pPr>
          </a:lstStyle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‹N°›</a:t>
            </a:fld>
            <a:endParaRPr spc="15" dirty="0"/>
          </a:p>
        </p:txBody>
      </p:sp>
    </p:spTree>
    <p:extLst>
      <p:ext uri="{BB962C8B-B14F-4D97-AF65-F5344CB8AC3E}">
        <p14:creationId xmlns:p14="http://schemas.microsoft.com/office/powerpoint/2010/main" val="114053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429500" y="4705350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914400"/>
                </a:moveTo>
                <a:lnTo>
                  <a:pt x="0" y="0"/>
                </a:lnTo>
              </a:path>
            </a:pathLst>
          </a:custGeom>
          <a:ln w="19050">
            <a:solidFill>
              <a:srgbClr val="1382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4276725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20250" y="6064601"/>
            <a:ext cx="1210033" cy="73377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839450" y="6095998"/>
            <a:ext cx="1101012" cy="662151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543800" y="6105523"/>
            <a:ext cx="1914525" cy="6667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0D0D0D"/>
                </a:solidFill>
                <a:latin typeface="Century Gothic"/>
                <a:cs typeface="Century Gothic"/>
              </a:defRPr>
            </a:lvl1pPr>
          </a:lstStyle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‹N°›</a:t>
            </a:fld>
            <a:endParaRPr spc="15" dirty="0"/>
          </a:p>
        </p:txBody>
      </p:sp>
    </p:spTree>
    <p:extLst>
      <p:ext uri="{BB962C8B-B14F-4D97-AF65-F5344CB8AC3E}">
        <p14:creationId xmlns:p14="http://schemas.microsoft.com/office/powerpoint/2010/main" val="2117555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42950" y="219075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914400"/>
                </a:moveTo>
                <a:lnTo>
                  <a:pt x="0" y="0"/>
                </a:lnTo>
              </a:path>
            </a:pathLst>
          </a:custGeom>
          <a:ln w="19050">
            <a:solidFill>
              <a:srgbClr val="1CAC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28700" y="6191248"/>
            <a:ext cx="1590675" cy="561975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391650" y="6172198"/>
            <a:ext cx="390525" cy="60007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03630" y="354711"/>
            <a:ext cx="9984739" cy="518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0D0D0D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66469" y="1409826"/>
            <a:ext cx="9259061" cy="27724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9140" y="6527072"/>
            <a:ext cx="222884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50" b="0" i="0">
                <a:solidFill>
                  <a:srgbClr val="0D0D0D"/>
                </a:solidFill>
                <a:latin typeface="Century Gothic"/>
                <a:cs typeface="Century Gothic"/>
              </a:defRPr>
            </a:lvl1pPr>
          </a:lstStyle>
          <a:p>
            <a:pPr marL="38100">
              <a:lnSpc>
                <a:spcPct val="100000"/>
              </a:lnSpc>
              <a:spcBef>
                <a:spcPts val="130"/>
              </a:spcBef>
            </a:pPr>
            <a:fld id="{81D60167-4931-47E6-BA6A-407CBD079E47}" type="slidenum">
              <a:rPr spc="15" dirty="0"/>
              <a:t>‹N°›</a:t>
            </a:fld>
            <a:endParaRPr spc="15" dirty="0"/>
          </a:p>
        </p:txBody>
      </p:sp>
    </p:spTree>
    <p:extLst>
      <p:ext uri="{BB962C8B-B14F-4D97-AF65-F5344CB8AC3E}">
        <p14:creationId xmlns:p14="http://schemas.microsoft.com/office/powerpoint/2010/main" val="1599707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://www.geotraces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184" y="4551934"/>
            <a:ext cx="6447155" cy="1914114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12700" marR="5080" lvl="0" indent="2602230" algn="r" defTabSz="914400" rtl="0" eaLnBrk="1" fontAlgn="auto" latinLnBrk="0" hangingPunct="1">
              <a:lnSpc>
                <a:spcPct val="80900"/>
              </a:lnSpc>
              <a:spcBef>
                <a:spcPts val="9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19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INTRODUCTION TO</a:t>
            </a:r>
            <a:r>
              <a:rPr kumimoji="0" sz="3600" b="0" i="0" u="none" strike="noStrike" kern="1200" cap="none" spc="19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sz="3600" b="0" i="0" u="none" strike="noStrike" kern="1200" cap="none" spc="165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THE </a:t>
            </a:r>
            <a:r>
              <a:rPr kumimoji="0" sz="3600" b="0" i="0" u="none" strike="noStrike" kern="1200" cap="none" spc="195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GEOTRACES</a:t>
            </a:r>
            <a:r>
              <a:rPr kumimoji="0" sz="3600" b="0" i="0" u="none" strike="noStrike" kern="1200" cap="none" spc="13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sz="3600" b="0" i="0" u="none" strike="noStrike" kern="1200" cap="none" spc="195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INTERMEDIATE </a:t>
            </a:r>
            <a:r>
              <a:rPr kumimoji="0" sz="3600" b="0" i="0" u="none" strike="noStrike" kern="1200" cap="none" spc="-985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sz="3600" b="0" i="0" u="none" strike="noStrike" kern="1200" cap="none" spc="17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DATA</a:t>
            </a:r>
            <a:r>
              <a:rPr kumimoji="0" sz="3600" b="0" i="0" u="none" strike="noStrike" kern="1200" cap="none" spc="30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sz="3600" b="0" i="0" u="none" strike="noStrike" kern="1200" cap="none" spc="17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PRODUCT</a:t>
            </a:r>
            <a:r>
              <a:rPr kumimoji="0" sz="3600" b="0" i="0" u="none" strike="noStrike" kern="1200" cap="none" spc="305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sz="3600" b="0" i="0" u="none" strike="noStrike" kern="1200" cap="none" spc="19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2021</a:t>
            </a: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96783" y="4801787"/>
            <a:ext cx="3044190" cy="811530"/>
          </a:xfrm>
          <a:prstGeom prst="rect">
            <a:avLst/>
          </a:prstGeom>
        </p:spPr>
        <p:txBody>
          <a:bodyPr vert="horz" wrap="square" lIns="0" tIns="15748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2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Catherine</a:t>
            </a:r>
            <a:r>
              <a:rPr kumimoji="0" sz="1800" b="1" i="0" u="none" strike="noStrike" kern="1200" cap="none" spc="-3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Jeandel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1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50" b="0" i="0" u="none" strike="noStrike" kern="1200" cap="none" spc="-1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GEOTRACES</a:t>
            </a:r>
            <a:r>
              <a:rPr kumimoji="0" sz="1550" b="0" i="0" u="none" strike="noStrike" kern="1200" cap="none" spc="35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sz="1550" b="0" i="0" u="none" strike="noStrike" kern="1200" cap="none" spc="5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IPO</a:t>
            </a:r>
            <a:r>
              <a:rPr kumimoji="0" sz="1550" b="0" i="0" u="none" strike="noStrike" kern="1200" cap="none" spc="65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sz="155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senior</a:t>
            </a:r>
            <a:r>
              <a:rPr kumimoji="0" sz="1550" b="0" i="0" u="none" strike="noStrike" kern="1200" cap="none" spc="135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sz="1550" b="0" i="0" u="none" strike="noStrike" kern="1200" cap="none" spc="-1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scientist</a:t>
            </a:r>
            <a:endParaRPr kumimoji="0" sz="15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630" y="284480"/>
            <a:ext cx="4349750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45" dirty="0"/>
              <a:t>GEOTRACES</a:t>
            </a:r>
            <a:r>
              <a:rPr spc="295" dirty="0"/>
              <a:t> </a:t>
            </a:r>
            <a:r>
              <a:rPr spc="105" dirty="0"/>
              <a:t>MISSION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53160" y="969962"/>
            <a:ext cx="9857740" cy="110553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ts val="1730"/>
              </a:lnSpc>
              <a:spcBef>
                <a:spcPts val="2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GEOTRACES </a:t>
            </a:r>
            <a:r>
              <a:rPr kumimoji="0" sz="15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mission </a:t>
            </a:r>
            <a:r>
              <a:rPr kumimoji="0" sz="15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to </a:t>
            </a:r>
            <a:r>
              <a:rPr kumimoji="0" sz="15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identify</a:t>
            </a:r>
            <a:r>
              <a:rPr kumimoji="0" sz="15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processes</a:t>
            </a:r>
            <a:r>
              <a:rPr kumimoji="0" sz="15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15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quantify</a:t>
            </a:r>
            <a:r>
              <a:rPr kumimoji="0" sz="15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fluxes</a:t>
            </a:r>
            <a:r>
              <a:rPr kumimoji="0" sz="155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that </a:t>
            </a:r>
            <a:r>
              <a:rPr kumimoji="0" sz="15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control </a:t>
            </a:r>
            <a:r>
              <a:rPr kumimoji="0" sz="15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distributions</a:t>
            </a:r>
            <a:r>
              <a:rPr kumimoji="0" sz="15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1550" b="0" i="0" u="none" strike="noStrike" kern="1200" cap="none" spc="-2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key </a:t>
            </a:r>
            <a:r>
              <a:rPr kumimoji="0" sz="155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trace </a:t>
            </a:r>
            <a:r>
              <a:rPr kumimoji="0" sz="1550" b="0" i="0" u="none" strike="noStrike" kern="1200" cap="none" spc="-5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elements</a:t>
            </a:r>
            <a:r>
              <a:rPr kumimoji="0" sz="1550" b="0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15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155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nd </a:t>
            </a:r>
            <a:r>
              <a:rPr kumimoji="0" sz="1550" b="0" i="0" u="none" strike="noStrike" kern="1200" cap="none" spc="-3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isotopes</a:t>
            </a:r>
            <a:r>
              <a:rPr kumimoji="0" sz="1550" b="0" i="0" u="none" strike="noStrike" kern="1200" cap="none" spc="1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(TEIs)</a:t>
            </a:r>
            <a:r>
              <a:rPr kumimoji="0" sz="1550" b="0" i="0" u="none" strike="noStrike" kern="1200" cap="none" spc="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</a:t>
            </a:r>
            <a:r>
              <a:rPr kumimoji="0" sz="1550" b="0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</a:t>
            </a:r>
            <a:r>
              <a:rPr kumimoji="0" sz="1550" b="0" i="0" u="none" strike="noStrike" kern="1200" cap="none" spc="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ocean,</a:t>
            </a:r>
            <a:r>
              <a:rPr kumimoji="0" sz="1550" b="0" i="0" u="none" strike="noStrike" kern="1200" cap="none" spc="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</a:t>
            </a:r>
            <a:r>
              <a:rPr kumimoji="0" sz="1550" b="0" i="0" u="none" strike="noStrike" kern="1200" cap="none" spc="10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</a:t>
            </a:r>
            <a:r>
              <a:rPr kumimoji="0" sz="1550" b="0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establish</a:t>
            </a:r>
            <a:r>
              <a:rPr kumimoji="0" sz="1550" b="0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</a:t>
            </a:r>
            <a:r>
              <a:rPr kumimoji="0" sz="1550" b="0" i="0" u="none" strike="noStrike" kern="1200" cap="none" spc="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sensitivity</a:t>
            </a:r>
            <a:r>
              <a:rPr kumimoji="0" sz="1550" b="0" i="0" u="none" strike="noStrike" kern="1200" cap="none" spc="1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</a:t>
            </a:r>
            <a:r>
              <a:rPr kumimoji="0" sz="1550" b="0" i="0" u="none" strike="noStrike" kern="1200" cap="none" spc="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these</a:t>
            </a:r>
            <a:r>
              <a:rPr kumimoji="0" sz="1550" b="0" i="0" u="none" strike="noStrike" kern="1200" cap="none" spc="1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distributions</a:t>
            </a:r>
            <a:r>
              <a:rPr kumimoji="0" sz="1550" b="0" i="0" u="none" strike="noStrike" kern="1200" cap="none" spc="9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</a:t>
            </a:r>
            <a:r>
              <a:rPr kumimoji="0" sz="1550" b="0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changing</a:t>
            </a:r>
            <a:r>
              <a:rPr kumimoji="0" sz="1550" b="0" i="0" u="none" strike="noStrike" kern="1200" cap="none" spc="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environmental</a:t>
            </a:r>
            <a:r>
              <a:rPr kumimoji="0" sz="1550" b="0" i="0" u="none" strike="noStrike" kern="1200" cap="none" spc="19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conditions</a:t>
            </a:r>
            <a:endParaRPr kumimoji="0" sz="15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539115" lvl="0" indent="0" algn="l" defTabSz="914400" rtl="0" eaLnBrk="1" fontAlgn="auto" latinLnBrk="0" hangingPunct="1">
              <a:lnSpc>
                <a:spcPts val="1730"/>
              </a:lnSpc>
              <a:spcBef>
                <a:spcPts val="14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Scientists</a:t>
            </a:r>
            <a:r>
              <a:rPr kumimoji="0" sz="1550" b="1" i="0" u="none" strike="noStrike" kern="1200" cap="none" spc="1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from</a:t>
            </a:r>
            <a:r>
              <a:rPr kumimoji="0" sz="1550" b="0" i="0" u="none" strike="noStrike" kern="1200" cap="none" spc="1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more</a:t>
            </a:r>
            <a:r>
              <a:rPr kumimoji="0" sz="1550" b="0" i="0" u="none" strike="noStrike" kern="1200" cap="none" spc="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than</a:t>
            </a:r>
            <a:r>
              <a:rPr kumimoji="0" sz="1550" b="0" i="0" u="none" strike="noStrike" kern="1200" cap="none" spc="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1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35</a:t>
            </a:r>
            <a:r>
              <a:rPr kumimoji="0" sz="155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nations</a:t>
            </a:r>
            <a:r>
              <a:rPr kumimoji="0" sz="1550" b="1" i="0" u="none" strike="noStrike" kern="1200" cap="none" spc="1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have</a:t>
            </a:r>
            <a:r>
              <a:rPr kumimoji="0" sz="1550" b="0" i="0" u="none" strike="noStrike" kern="1200" cap="none" spc="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been</a:t>
            </a:r>
            <a:r>
              <a:rPr kumimoji="0" sz="1550" b="0" i="0" u="none" strike="noStrike" kern="1200" cap="none" spc="1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involved</a:t>
            </a:r>
            <a:r>
              <a:rPr kumimoji="0" sz="1550" b="0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</a:t>
            </a:r>
            <a:r>
              <a:rPr kumimoji="0" sz="1550" b="0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</a:t>
            </a:r>
            <a:r>
              <a:rPr kumimoji="0" sz="1550" b="0" i="0" u="none" strike="noStrike" kern="1200" cap="none" spc="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programme,</a:t>
            </a:r>
            <a:r>
              <a:rPr kumimoji="0" sz="1550" b="0" i="0" u="none" strike="noStrike" kern="1200" cap="none" spc="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which</a:t>
            </a:r>
            <a:r>
              <a:rPr kumimoji="0" sz="1550" b="0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</a:t>
            </a:r>
            <a:r>
              <a:rPr kumimoji="0" sz="15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designed</a:t>
            </a:r>
            <a:r>
              <a:rPr kumimoji="0" sz="1550" b="0" i="0" u="none" strike="noStrike" kern="1200" cap="none" spc="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</a:t>
            </a:r>
            <a:r>
              <a:rPr kumimoji="0" sz="1550" b="0" i="0" u="none" strike="noStrike" kern="1200" cap="none" spc="9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study</a:t>
            </a:r>
            <a:r>
              <a:rPr kumimoji="0" sz="1550" b="1" i="0" u="none" strike="noStrike" kern="1200" cap="none" spc="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</a:t>
            </a:r>
            <a:r>
              <a:rPr kumimoji="0" sz="1550" b="1" i="0" u="none" strike="noStrike" kern="1200" cap="none" spc="9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major </a:t>
            </a:r>
            <a:r>
              <a:rPr kumimoji="0" sz="1550" b="1" i="0" u="none" strike="noStrike" kern="1200" cap="none" spc="-3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ocean</a:t>
            </a:r>
            <a:r>
              <a:rPr kumimoji="0" sz="1550" b="1" i="0" u="none" strike="noStrike" kern="1200" cap="none" spc="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basins</a:t>
            </a:r>
            <a:endParaRPr kumimoji="0" sz="15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924540" y="6503034"/>
            <a:ext cx="1028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7287" y="2376487"/>
            <a:ext cx="9591675" cy="2993512"/>
          </a:xfrm>
          <a:prstGeom prst="rect">
            <a:avLst/>
          </a:prstGeom>
          <a:ln w="9534">
            <a:solidFill>
              <a:srgbClr val="00000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525272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-1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</a:t>
            </a:r>
            <a:r>
              <a:rPr kumimoji="0" sz="1800" b="1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da</a:t>
            </a:r>
            <a:r>
              <a:rPr kumimoji="0" sz="1800" b="1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: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7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525272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35</a:t>
            </a:r>
            <a:r>
              <a:rPr kumimoji="0" sz="18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nations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5252720" marR="0" lvl="0" indent="0" algn="l" defTabSz="914400" rtl="0" eaLnBrk="1" fontAlgn="auto" latinLnBrk="0" hangingPunct="1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13</a:t>
            </a:r>
            <a:r>
              <a:rPr kumimoji="0" lang="es-ES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80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cruises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completed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5300345" marR="0" lvl="0" indent="0" algn="l" defTabSz="914400" rtl="0" eaLnBrk="1" fontAlgn="auto" latinLnBrk="0" hangingPunct="1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43</a:t>
            </a:r>
            <a:r>
              <a:rPr kumimoji="0" sz="18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sections</a:t>
            </a:r>
            <a:r>
              <a:rPr kumimoji="0" sz="1800" b="0" i="0" u="none" strike="noStrike" kern="1200" cap="none" spc="-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completed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525272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1,721</a:t>
            </a:r>
            <a:r>
              <a:rPr kumimoji="0" sz="1800" b="1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publications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5252720" marR="568960" lvl="0" indent="0" algn="l" defTabSz="914400" rtl="0" eaLnBrk="1" fontAlgn="auto" latinLnBrk="0" hangingPunct="1">
              <a:lnSpc>
                <a:spcPct val="100800"/>
              </a:lnSpc>
              <a:spcBef>
                <a:spcPts val="9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</a:t>
            </a:r>
            <a:r>
              <a:rPr kumimoji="0" sz="1800" b="1" i="0" u="none" strike="noStrike" kern="1200" cap="none" spc="2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</a:t>
            </a:r>
            <a:r>
              <a:rPr kumimoji="0" sz="1800" b="1" i="0" u="none" strike="noStrike" kern="1200" cap="none" spc="1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</a:t>
            </a:r>
            <a:r>
              <a:rPr kumimoji="0" sz="1800" b="1" i="0" u="none" strike="noStrike" kern="1200" cap="none" spc="-3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1" i="0" u="none" strike="noStrike" kern="1200" cap="none" spc="2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</a:t>
            </a:r>
            <a:r>
              <a:rPr kumimoji="0" sz="1800" b="1" i="0" u="none" strike="noStrike" kern="1200" cap="none" spc="1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</a:t>
            </a:r>
            <a:r>
              <a:rPr kumimoji="0" sz="1800" b="1" i="0" u="none" strike="noStrike" kern="1200" cap="none" spc="3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1800" b="1" i="0" u="none" strike="noStrike" kern="1200" cap="none" spc="-19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1" i="0" u="none" strike="noStrike" kern="1200" cap="none" spc="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da</a:t>
            </a:r>
            <a:r>
              <a:rPr kumimoji="0" sz="1800" b="1" i="0" u="none" strike="noStrike" kern="1200" cap="none" spc="-2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1800" b="1" i="0" u="none" strike="noStrike" kern="1200" cap="none" spc="-2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1" i="0" u="none" strike="noStrike" kern="1200" cap="none" spc="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</a:t>
            </a:r>
            <a:r>
              <a:rPr kumimoji="0" sz="1800" b="1" i="0" u="none" strike="noStrike" kern="1200" cap="none" spc="3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</a:t>
            </a:r>
            <a:r>
              <a:rPr kumimoji="0" sz="1800" b="1" i="0" u="none" strike="noStrike" kern="1200" cap="none" spc="1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</a:t>
            </a:r>
            <a:r>
              <a:rPr kumimoji="0" sz="1800" b="1" i="0" u="none" strike="noStrike" kern="1200" cap="none" spc="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</a:t>
            </a:r>
            <a:r>
              <a:rPr kumimoji="0" sz="1800" b="1" i="0" u="none" strike="noStrike" kern="1200" cap="none" spc="-3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r>
              <a:rPr kumimoji="0" sz="1800" b="1" i="0" u="none" strike="noStrike" kern="1200" cap="none" spc="-3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1800" b="0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1800" b="0" i="0" u="none" strike="noStrike" kern="1200" cap="none" spc="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18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ed </a:t>
            </a:r>
            <a:r>
              <a:rPr kumimoji="0" sz="1800" b="0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  </a:t>
            </a:r>
            <a:r>
              <a:rPr kumimoji="0" sz="1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2021,</a:t>
            </a:r>
            <a:r>
              <a:rPr kumimoji="0" sz="1800" b="0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2017</a:t>
            </a:r>
            <a:r>
              <a:rPr kumimoji="0" sz="1800" b="0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</a:t>
            </a:r>
            <a:r>
              <a:rPr kumimoji="0" sz="1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2014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42364" y="2524125"/>
            <a:ext cx="4899202" cy="341445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630" y="294005"/>
            <a:ext cx="4280535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650490" algn="l"/>
              </a:tabLst>
            </a:pPr>
            <a:r>
              <a:rPr spc="45" dirty="0"/>
              <a:t>GEOTRACES	</a:t>
            </a:r>
            <a:r>
              <a:rPr spc="85" dirty="0"/>
              <a:t>IDP2021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45716" y="6515100"/>
            <a:ext cx="1028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8700" y="952500"/>
            <a:ext cx="9267825" cy="1343025"/>
          </a:xfrm>
          <a:prstGeom prst="rect">
            <a:avLst/>
          </a:prstGeom>
          <a:solidFill>
            <a:srgbClr val="2583C5">
              <a:alpha val="50195"/>
            </a:srgbClr>
          </a:solidFill>
        </p:spPr>
        <p:txBody>
          <a:bodyPr vert="horz" wrap="square" lIns="0" tIns="108585" rIns="0" bIns="0" rtlCol="0">
            <a:spAutoFit/>
          </a:bodyPr>
          <a:lstStyle/>
          <a:p>
            <a:pPr marL="238760" marR="353060" lvl="0" indent="0" algn="just" defTabSz="914400" rtl="0" eaLnBrk="1" fontAlgn="auto" latinLnBrk="0" hangingPunct="1">
              <a:lnSpc>
                <a:spcPct val="103000"/>
              </a:lnSpc>
              <a:spcBef>
                <a:spcPts val="8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5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By</a:t>
            </a:r>
            <a:r>
              <a:rPr kumimoji="0" sz="155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 </a:t>
            </a:r>
            <a:r>
              <a:rPr kumimoji="0" sz="1550" b="1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releasing</a:t>
            </a:r>
            <a:r>
              <a:rPr kumimoji="0" sz="1550" b="1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 </a:t>
            </a:r>
            <a:r>
              <a:rPr kumimoji="0" sz="15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and</a:t>
            </a:r>
            <a:r>
              <a:rPr kumimoji="0" sz="155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 </a:t>
            </a:r>
            <a:r>
              <a:rPr kumimoji="0" sz="1550" b="1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sharing</a:t>
            </a:r>
            <a:r>
              <a:rPr kumimoji="0" sz="1550" b="1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 more </a:t>
            </a:r>
            <a:r>
              <a:rPr kumimoji="0" sz="155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hydrographic</a:t>
            </a:r>
            <a:r>
              <a:rPr kumimoji="0" sz="1550" b="1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1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</a:t>
            </a:r>
            <a:r>
              <a:rPr kumimoji="0" sz="1550" b="1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1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marine</a:t>
            </a:r>
            <a:r>
              <a:rPr kumimoji="0" sz="1550" b="1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geochemical</a:t>
            </a:r>
            <a:r>
              <a:rPr kumimoji="0" sz="1550" b="1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high-quality</a:t>
            </a:r>
            <a:r>
              <a:rPr kumimoji="0" sz="1550" b="1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data  </a:t>
            </a:r>
            <a:r>
              <a:rPr kumimoji="0" sz="155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from  </a:t>
            </a:r>
            <a:r>
              <a:rPr kumimoji="0" sz="155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77 </a:t>
            </a:r>
            <a:r>
              <a:rPr kumimoji="0" sz="1550" b="1" i="0" u="none" strike="noStrike" kern="1200" cap="none" spc="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5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cruises</a:t>
            </a:r>
            <a:r>
              <a:rPr kumimoji="0" sz="155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,</a:t>
            </a:r>
            <a:r>
              <a:rPr kumimoji="0" sz="155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 </a:t>
            </a:r>
            <a:r>
              <a:rPr kumimoji="0" sz="1550" b="1" i="0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we</a:t>
            </a:r>
            <a:r>
              <a:rPr kumimoji="0" sz="155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 </a:t>
            </a:r>
            <a:r>
              <a:rPr kumimoji="0" sz="1550" b="1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wish</a:t>
            </a:r>
            <a:r>
              <a:rPr kumimoji="0" sz="1550" b="1" i="0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 </a:t>
            </a:r>
            <a:r>
              <a:rPr kumimoji="0" sz="155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to</a:t>
            </a:r>
            <a:r>
              <a:rPr kumimoji="0" sz="155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 </a:t>
            </a:r>
            <a:r>
              <a:rPr kumimoji="0" sz="1550" b="1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strengthen</a:t>
            </a:r>
            <a:r>
              <a:rPr kumimoji="0" sz="1550" b="1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 </a:t>
            </a:r>
            <a:r>
              <a:rPr kumimoji="0" sz="1550" b="1" i="0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and</a:t>
            </a:r>
            <a:r>
              <a:rPr kumimoji="0" sz="155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 </a:t>
            </a:r>
            <a:r>
              <a:rPr kumimoji="0" sz="1550" b="1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intensify</a:t>
            </a:r>
            <a:r>
              <a:rPr kumimoji="0" sz="1550" b="1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 the</a:t>
            </a:r>
            <a:r>
              <a:rPr kumimoji="0" sz="1550" b="1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 </a:t>
            </a:r>
            <a:r>
              <a:rPr kumimoji="0" sz="1550" b="1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collaboration</a:t>
            </a:r>
            <a:r>
              <a:rPr kumimoji="0" sz="1550" b="1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 </a:t>
            </a:r>
            <a:r>
              <a:rPr kumimoji="0" sz="1550" b="1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within</a:t>
            </a:r>
            <a:r>
              <a:rPr kumimoji="0" sz="1550" b="1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 </a:t>
            </a:r>
            <a:r>
              <a:rPr kumimoji="0" sz="155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the</a:t>
            </a:r>
            <a:r>
              <a:rPr kumimoji="0" sz="15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 </a:t>
            </a:r>
            <a:r>
              <a:rPr kumimoji="0" sz="1550" b="1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marine</a:t>
            </a:r>
            <a:r>
              <a:rPr kumimoji="0" sz="1550" b="1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 </a:t>
            </a:r>
            <a:r>
              <a:rPr kumimoji="0" sz="1550" b="1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geochemical </a:t>
            </a:r>
            <a:r>
              <a:rPr kumimoji="0" sz="1550" b="1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 </a:t>
            </a:r>
            <a:r>
              <a:rPr kumimoji="0" sz="15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community</a:t>
            </a:r>
            <a:r>
              <a:rPr kumimoji="0" sz="1550" b="1" i="0" u="none" strike="noStrike" kern="1200" cap="none" spc="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 </a:t>
            </a:r>
            <a:r>
              <a:rPr kumimoji="0" sz="155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itself,</a:t>
            </a:r>
            <a:r>
              <a:rPr kumimoji="0" sz="1550" b="1" i="0" u="none" strike="noStrike" kern="1200" cap="none" spc="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 </a:t>
            </a:r>
            <a:r>
              <a:rPr kumimoji="0" sz="15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but also</a:t>
            </a:r>
            <a:r>
              <a:rPr kumimoji="0" sz="1550" b="1" i="0" u="none" strike="noStrike" kern="1200" cap="none" spc="9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 </a:t>
            </a:r>
            <a:r>
              <a:rPr kumimoji="0" sz="155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invite</a:t>
            </a:r>
            <a:r>
              <a:rPr kumimoji="0" sz="1550" b="1" i="0" u="none" strike="noStrike" kern="1200" cap="none" spc="1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 </a:t>
            </a:r>
            <a:r>
              <a:rPr kumimoji="0" sz="155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colleagues</a:t>
            </a:r>
            <a:r>
              <a:rPr kumimoji="0" sz="1550" b="1" i="0" u="none" strike="noStrike" kern="1200" cap="none" spc="3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 </a:t>
            </a:r>
            <a:r>
              <a:rPr kumimoji="0" sz="1550" b="1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from</a:t>
            </a:r>
            <a:r>
              <a:rPr kumimoji="0" sz="155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 </a:t>
            </a:r>
            <a:r>
              <a:rPr kumimoji="0" sz="155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other</a:t>
            </a:r>
            <a:r>
              <a:rPr kumimoji="0" sz="1550" b="1" i="0" u="none" strike="noStrike" kern="1200" cap="none" spc="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 </a:t>
            </a:r>
            <a:r>
              <a:rPr kumimoji="0" sz="15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communities</a:t>
            </a:r>
            <a:r>
              <a:rPr kumimoji="0" sz="1550" b="1" i="0" u="none" strike="noStrike" kern="1200" cap="none" spc="2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 </a:t>
            </a:r>
            <a:r>
              <a:rPr kumimoji="0" sz="155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to</a:t>
            </a:r>
            <a:r>
              <a:rPr kumimoji="0" sz="155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 </a:t>
            </a:r>
            <a:r>
              <a:rPr kumimoji="0" sz="155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join</a:t>
            </a:r>
            <a:r>
              <a:rPr kumimoji="0" sz="1550" b="1" i="0" u="none" strike="noStrike" kern="1200" cap="none" spc="10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 </a:t>
            </a:r>
            <a:r>
              <a:rPr kumimoji="0" sz="155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us.</a:t>
            </a:r>
            <a:endParaRPr kumimoji="0" sz="15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Tw Cen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Tw Cen MT"/>
            </a:endParaRPr>
          </a:p>
          <a:p>
            <a:pPr marL="0" marR="504825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IDP2021</a:t>
            </a:r>
            <a:r>
              <a:rPr kumimoji="0" sz="1800" b="1" i="0" u="none" strike="noStrike" kern="1200" cap="none" spc="5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consists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1" i="0" u="none" strike="noStrike" kern="1200" cap="none" spc="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on: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91500" y="57150"/>
            <a:ext cx="2095500" cy="733425"/>
          </a:xfrm>
          <a:prstGeom prst="rect">
            <a:avLst/>
          </a:prstGeom>
        </p:spPr>
      </p:pic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111885" y="2505421"/>
          <a:ext cx="9268459" cy="4654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3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5455">
                <a:tc>
                  <a:txBody>
                    <a:bodyPr/>
                    <a:lstStyle/>
                    <a:p>
                      <a:pPr marL="31750">
                        <a:lnSpc>
                          <a:spcPts val="1660"/>
                        </a:lnSpc>
                      </a:pPr>
                      <a:r>
                        <a:rPr sz="1550" spc="25" dirty="0">
                          <a:latin typeface="Tw Cen MT"/>
                          <a:cs typeface="Tw Cen MT"/>
                        </a:rPr>
                        <a:t>(1)</a:t>
                      </a:r>
                      <a:r>
                        <a:rPr sz="1550" spc="-35" dirty="0">
                          <a:latin typeface="Tw Cen MT"/>
                          <a:cs typeface="Tw Cen MT"/>
                        </a:rPr>
                        <a:t> </a:t>
                      </a:r>
                      <a:r>
                        <a:rPr sz="1550" spc="15" dirty="0">
                          <a:latin typeface="Tw Cen MT"/>
                          <a:cs typeface="Tw Cen MT"/>
                        </a:rPr>
                        <a:t>a</a:t>
                      </a:r>
                      <a:r>
                        <a:rPr sz="1550" spc="55" dirty="0">
                          <a:latin typeface="Tw Cen MT"/>
                          <a:cs typeface="Tw Cen MT"/>
                        </a:rPr>
                        <a:t> </a:t>
                      </a:r>
                      <a:r>
                        <a:rPr sz="1550" b="1" spc="-5" dirty="0">
                          <a:latin typeface="Calibri"/>
                          <a:cs typeface="Calibri"/>
                        </a:rPr>
                        <a:t>compilation</a:t>
                      </a:r>
                      <a:r>
                        <a:rPr sz="1550" b="1" spc="229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50" b="1" spc="-5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550" b="1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50" b="1" spc="-10" dirty="0">
                          <a:latin typeface="Calibri"/>
                          <a:cs typeface="Calibri"/>
                        </a:rPr>
                        <a:t>digital</a:t>
                      </a:r>
                      <a:r>
                        <a:rPr sz="1550" b="1" spc="1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50" b="1" spc="-10" dirty="0">
                          <a:latin typeface="Calibri"/>
                          <a:cs typeface="Calibri"/>
                        </a:rPr>
                        <a:t>trace</a:t>
                      </a:r>
                      <a:r>
                        <a:rPr sz="1550" b="1" spc="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50" b="1" spc="5" dirty="0">
                          <a:latin typeface="Calibri"/>
                          <a:cs typeface="Calibri"/>
                        </a:rPr>
                        <a:t>metal</a:t>
                      </a:r>
                      <a:r>
                        <a:rPr sz="155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50" b="1" spc="-10" dirty="0">
                          <a:latin typeface="Calibri"/>
                          <a:cs typeface="Calibri"/>
                        </a:rPr>
                        <a:t>data</a:t>
                      </a:r>
                      <a:r>
                        <a:rPr sz="1550" b="1" spc="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50" spc="40" dirty="0">
                          <a:latin typeface="Tw Cen MT"/>
                          <a:cs typeface="Tw Cen MT"/>
                        </a:rPr>
                        <a:t>100,000</a:t>
                      </a:r>
                      <a:endParaRPr sz="1550">
                        <a:latin typeface="Tw Cen MT"/>
                        <a:cs typeface="Tw Cen MT"/>
                      </a:endParaRPr>
                    </a:p>
                    <a:p>
                      <a:pPr marL="31750">
                        <a:lnSpc>
                          <a:spcPts val="1814"/>
                        </a:lnSpc>
                        <a:spcBef>
                          <a:spcPts val="90"/>
                        </a:spcBef>
                      </a:pPr>
                      <a:r>
                        <a:rPr sz="1550" spc="25" dirty="0">
                          <a:latin typeface="Tw Cen MT"/>
                          <a:cs typeface="Tw Cen MT"/>
                        </a:rPr>
                        <a:t>samples</a:t>
                      </a:r>
                      <a:r>
                        <a:rPr sz="1550" spc="-55" dirty="0">
                          <a:latin typeface="Tw Cen MT"/>
                          <a:cs typeface="Tw Cen MT"/>
                        </a:rPr>
                        <a:t> </a:t>
                      </a:r>
                      <a:r>
                        <a:rPr sz="1550" spc="20" dirty="0">
                          <a:latin typeface="Tw Cen MT"/>
                          <a:cs typeface="Tw Cen MT"/>
                        </a:rPr>
                        <a:t>from</a:t>
                      </a:r>
                      <a:r>
                        <a:rPr sz="1550" spc="10" dirty="0">
                          <a:latin typeface="Tw Cen MT"/>
                          <a:cs typeface="Tw Cen MT"/>
                        </a:rPr>
                        <a:t> </a:t>
                      </a:r>
                      <a:r>
                        <a:rPr sz="1550" spc="30" dirty="0">
                          <a:latin typeface="Tw Cen MT"/>
                          <a:cs typeface="Tw Cen MT"/>
                        </a:rPr>
                        <a:t>77</a:t>
                      </a:r>
                      <a:r>
                        <a:rPr sz="1550" spc="-35" dirty="0">
                          <a:latin typeface="Tw Cen MT"/>
                          <a:cs typeface="Tw Cen MT"/>
                        </a:rPr>
                        <a:t> </a:t>
                      </a:r>
                      <a:r>
                        <a:rPr sz="1550" spc="15" dirty="0">
                          <a:latin typeface="Tw Cen MT"/>
                          <a:cs typeface="Tw Cen MT"/>
                        </a:rPr>
                        <a:t>cruises</a:t>
                      </a:r>
                      <a:r>
                        <a:rPr sz="1550" spc="80" dirty="0">
                          <a:latin typeface="Tw Cen MT"/>
                          <a:cs typeface="Tw Cen MT"/>
                        </a:rPr>
                        <a:t> </a:t>
                      </a:r>
                      <a:r>
                        <a:rPr sz="1550" spc="30" dirty="0">
                          <a:latin typeface="Tw Cen MT"/>
                          <a:cs typeface="Tw Cen MT"/>
                        </a:rPr>
                        <a:t>(</a:t>
                      </a:r>
                      <a:r>
                        <a:rPr sz="1550" spc="30" dirty="0">
                          <a:solidFill>
                            <a:srgbClr val="0000FF"/>
                          </a:solidFill>
                          <a:latin typeface="Tw Cen MT"/>
                          <a:cs typeface="Tw Cen MT"/>
                        </a:rPr>
                        <a:t>geotraces.org/dp</a:t>
                      </a:r>
                      <a:r>
                        <a:rPr sz="1550" spc="30" dirty="0">
                          <a:latin typeface="Tw Cen MT"/>
                          <a:cs typeface="Tw Cen MT"/>
                        </a:rPr>
                        <a:t>)</a:t>
                      </a:r>
                      <a:endParaRPr sz="1550">
                        <a:latin typeface="Tw Cen MT"/>
                        <a:cs typeface="Tw Cen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ts val="1660"/>
                        </a:lnSpc>
                      </a:pPr>
                      <a:r>
                        <a:rPr sz="1550" spc="25" dirty="0">
                          <a:latin typeface="Tw Cen MT"/>
                          <a:cs typeface="Tw Cen MT"/>
                        </a:rPr>
                        <a:t>(2)</a:t>
                      </a:r>
                      <a:r>
                        <a:rPr sz="1550" spc="-35" dirty="0">
                          <a:latin typeface="Tw Cen MT"/>
                          <a:cs typeface="Tw Cen MT"/>
                        </a:rPr>
                        <a:t> </a:t>
                      </a:r>
                      <a:r>
                        <a:rPr sz="1550" spc="10" dirty="0">
                          <a:latin typeface="Tw Cen MT"/>
                          <a:cs typeface="Tw Cen MT"/>
                        </a:rPr>
                        <a:t>the</a:t>
                      </a:r>
                      <a:r>
                        <a:rPr sz="1550" spc="65" dirty="0">
                          <a:latin typeface="Tw Cen MT"/>
                          <a:cs typeface="Tw Cen MT"/>
                        </a:rPr>
                        <a:t> </a:t>
                      </a:r>
                      <a:r>
                        <a:rPr sz="1550" b="1" spc="5" dirty="0">
                          <a:latin typeface="Calibri"/>
                          <a:cs typeface="Calibri"/>
                        </a:rPr>
                        <a:t>eGEOTRACES</a:t>
                      </a:r>
                      <a:r>
                        <a:rPr sz="1550" b="1" spc="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50" b="1" spc="-5" dirty="0">
                          <a:latin typeface="Calibri"/>
                          <a:cs typeface="Calibri"/>
                        </a:rPr>
                        <a:t>Electronic</a:t>
                      </a:r>
                      <a:r>
                        <a:rPr sz="1550" b="1" spc="1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50" b="1" spc="-15" dirty="0">
                          <a:latin typeface="Calibri"/>
                          <a:cs typeface="Calibri"/>
                        </a:rPr>
                        <a:t>Atlas</a:t>
                      </a:r>
                      <a:r>
                        <a:rPr sz="1550" b="1" spc="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50" spc="30" dirty="0">
                          <a:latin typeface="Tw Cen MT"/>
                          <a:cs typeface="Tw Cen MT"/>
                        </a:rPr>
                        <a:t>(</a:t>
                      </a:r>
                      <a:r>
                        <a:rPr sz="1550" spc="30" dirty="0">
                          <a:solidFill>
                            <a:srgbClr val="0000FF"/>
                          </a:solidFill>
                          <a:latin typeface="Tw Cen MT"/>
                          <a:cs typeface="Tw Cen MT"/>
                        </a:rPr>
                        <a:t>egeotraces.org</a:t>
                      </a:r>
                      <a:r>
                        <a:rPr sz="1550" spc="30" dirty="0">
                          <a:latin typeface="Tw Cen MT"/>
                          <a:cs typeface="Tw Cen MT"/>
                        </a:rPr>
                        <a:t>)</a:t>
                      </a:r>
                      <a:endParaRPr sz="1550">
                        <a:latin typeface="Tw Cen MT"/>
                        <a:cs typeface="Tw Cen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01869" y="3324225"/>
            <a:ext cx="4316989" cy="2447925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208779" y="3000375"/>
            <a:ext cx="3731096" cy="2853307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7302881" y="5877242"/>
            <a:ext cx="2427605" cy="2425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Dissolved</a:t>
            </a:r>
            <a:r>
              <a:rPr kumimoji="0" sz="1400" b="0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Fe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in</a:t>
            </a:r>
            <a:r>
              <a:rPr kumimoji="0" sz="14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the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 </a:t>
            </a:r>
            <a:r>
              <a:rPr kumimoji="0" sz="1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Atlantic</a:t>
            </a:r>
            <a:r>
              <a:rPr kumimoji="0" sz="1400" b="0" i="0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 </a:t>
            </a:r>
            <a:r>
              <a:rPr kumimoji="0" sz="14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Ocean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Tw Cen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630" y="354711"/>
            <a:ext cx="8481060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041015" algn="l"/>
              </a:tabLst>
            </a:pPr>
            <a:r>
              <a:rPr spc="65" dirty="0"/>
              <a:t>HIGH-QUALITY	</a:t>
            </a:r>
            <a:r>
              <a:rPr spc="30" dirty="0"/>
              <a:t>DATA</a:t>
            </a:r>
            <a:r>
              <a:rPr spc="320" dirty="0"/>
              <a:t> </a:t>
            </a:r>
            <a:r>
              <a:rPr spc="15" dirty="0"/>
              <a:t>=</a:t>
            </a:r>
            <a:r>
              <a:rPr spc="225" dirty="0"/>
              <a:t> </a:t>
            </a:r>
            <a:r>
              <a:rPr spc="65" dirty="0"/>
              <a:t>INTERCALIBRATION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57905" y="6171247"/>
            <a:ext cx="22542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5" normalizeH="0" baseline="0" noProof="0" dirty="0">
                <a:ln>
                  <a:noFill/>
                </a:ln>
                <a:solidFill>
                  <a:srgbClr val="1CACE3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  <a:hlinkClick r:id="rId2"/>
              </a:rPr>
              <a:t>www.geotraces.org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33006" y="6171247"/>
            <a:ext cx="137096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1CACE3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@geotraces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38250" y="1133475"/>
            <a:ext cx="9286875" cy="4752975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213221" y="6456777"/>
            <a:ext cx="3030220" cy="27114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50" b="0" i="0" u="none" strike="noStrike" kern="1200" cap="none" spc="15" normalizeH="0" baseline="0" noProof="0" dirty="0">
                <a:ln>
                  <a:noFill/>
                </a:ln>
                <a:solidFill>
                  <a:srgbClr val="1CACE3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#OceanData</a:t>
            </a:r>
            <a:r>
              <a:rPr kumimoji="0" sz="1550" b="0" i="0" u="none" strike="noStrike" kern="1200" cap="none" spc="20" normalizeH="0" baseline="0" noProof="0" dirty="0">
                <a:ln>
                  <a:noFill/>
                </a:ln>
                <a:solidFill>
                  <a:srgbClr val="1CACE3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sz="1550" b="0" i="0" u="none" strike="noStrike" kern="1200" cap="none" spc="10" normalizeH="0" baseline="0" noProof="0" dirty="0">
                <a:ln>
                  <a:noFill/>
                </a:ln>
                <a:solidFill>
                  <a:srgbClr val="1CACE3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#OceanScience</a:t>
            </a:r>
            <a:endParaRPr kumimoji="0" sz="15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899140" y="6527072"/>
            <a:ext cx="158115" cy="177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950" b="0" i="0" u="none" strike="noStrike" kern="1200" cap="none" spc="15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pPr marL="3810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13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sz="9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CACE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{6C5C32DE-B41D-CD4D-B87B-CC1638C57917}tf10001061</Template>
  <TotalTime>1823</TotalTime>
  <Words>209</Words>
  <Application>Microsoft Macintosh PowerPoint</Application>
  <PresentationFormat>Grand écran</PresentationFormat>
  <Paragraphs>30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Tw Cen MT</vt:lpstr>
      <vt:lpstr>Office Theme</vt:lpstr>
      <vt:lpstr>Présentation PowerPoint</vt:lpstr>
      <vt:lpstr>GEOTRACES MISSION</vt:lpstr>
      <vt:lpstr>GEOTRACES IDP2021</vt:lpstr>
      <vt:lpstr>HIGH-QUALITY DATA = INTERCALIBRATION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 of GEOTRACES Intermediate Data Product 2021</dc:title>
  <dc:creator>Elena Masferrer</dc:creator>
  <cp:lastModifiedBy>Emilie Le Roy</cp:lastModifiedBy>
  <cp:revision>25</cp:revision>
  <dcterms:created xsi:type="dcterms:W3CDTF">2021-10-28T12:11:47Z</dcterms:created>
  <dcterms:modified xsi:type="dcterms:W3CDTF">2022-03-02T16:21:39Z</dcterms:modified>
</cp:coreProperties>
</file>