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2" r:id="rId6"/>
    <p:sldId id="293" r:id="rId7"/>
    <p:sldId id="283" r:id="rId8"/>
    <p:sldId id="285" r:id="rId9"/>
    <p:sldId id="294" r:id="rId10"/>
    <p:sldId id="288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281" autoAdjust="0"/>
  </p:normalViewPr>
  <p:slideViewPr>
    <p:cSldViewPr snapToGrid="0" snapToObjects="1">
      <p:cViewPr varScale="1">
        <p:scale>
          <a:sx n="98" d="100"/>
          <a:sy n="98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4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46FEF-605F-8445-95A3-6EC6EDB65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2E758-9C49-024B-8E6C-73903DD29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AE01-10D9-8743-BA70-61AB7112ECA3}" type="datetimeFigureOut">
              <a:rPr lang="en-FR" smtClean="0"/>
              <a:t>02/25/2022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54547-F6A9-6147-9BC1-F3EAFBBBD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91B5F-852A-504B-8D02-FAA1CF8647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6028-0CBF-5C4F-B5A6-FA8314AA3D4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6242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248B-C113-EC4F-B9E6-0FA5BC8E6EF4}" type="datetimeFigureOut">
              <a:rPr lang="en-FR" smtClean="0"/>
              <a:t>02/25/2022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5C3A-AA17-324C-90C0-65B4B5D4EAC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8967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metagenomics/studies/MGYS0000529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bioproject/" TargetMode="External"/><Relationship Id="rId4" Type="http://schemas.openxmlformats.org/officeDocument/2006/relationships/hyperlink" Target="https://www.ncbi.nlm.nih.gov/biosample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metagenomics/studies/MGYS0000529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bioproject/" TargetMode="External"/><Relationship Id="rId4" Type="http://schemas.openxmlformats.org/officeDocument/2006/relationships/hyperlink" Target="https://www.ncbi.nlm.nih.gov/biosampl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metagenomics/studies/MGYS0000529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bioproject/" TargetMode="External"/><Relationship Id="rId4" Type="http://schemas.openxmlformats.org/officeDocument/2006/relationships/hyperlink" Target="https://www.ncbi.nlm.nih.gov/biosampl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metagenomics/studies/MGYS0000529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bioproject/" TargetMode="External"/><Relationship Id="rId4" Type="http://schemas.openxmlformats.org/officeDocument/2006/relationships/hyperlink" Target="https://www.ncbi.nlm.nih.gov/biosample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Exploration: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 and genomics data in EIDP2021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cell trace metal quotas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Metaproteomics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HPLC pigments</a:t>
            </a: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copies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EMBL_EBI_Metagenome_MGNIFY_Analysis_Accession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Derived functional and taxonomic analysis of the metagenomic data provided by the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parameter.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URL directs the user to a site where an automated analysis of taxonomic and functional diversity can be explored. The entire 2018 study set can be accessed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https://www.ebi.ac.uk/metagenomics/studies/MGYS00005294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the metagenomic data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NCBI_Single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Genome_BioProject_Accession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single cell genomics data of Bacteria and Archaea. These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encompass single cell genomes from multiple bottles. See the associated Digital Object Identifiers (DOI) for primary references. See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https://www.ncbi.nlm.nih.gov/bioproject/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NCBI_16S-18S-rRNA-gene_BioSample_Accession: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for 16S/18S rRNA gene amplicon sequences (i.e., universal SSU rRNA amplicon V4-V5 DNA for high resolution taxonomy)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4006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Exploration: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 and genomics data in EIDP2021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cell trace metal quotas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Metaproteomics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HPLC pigments</a:t>
            </a: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copies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EMBL_EBI_Metagenome_MGNIFY_Analysis_Accession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Derived functional and taxonomic analysis of the metagenomic data provided by the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parameter.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URL directs the user to a site where an automated analysis of taxonomic and functional diversity can be explored. The entire 2018 study set can be accessed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https://www.ebi.ac.uk/metagenomics/studies/MGYS00005294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the metagenomic data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NCBI_Single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Genome_BioProject_Accession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single cell genomics data of Bacteria and Archaea. These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encompass single cell genomes from multiple bottles. See the associated Digital Object Identifiers (DOI) for primary references. See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https://www.ncbi.nlm.nih.gov/bioproject/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NCBI_16S-18S-rRNA-gene_BioSample_Accession: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for 16S/18S rRNA gene amplicon sequences (i.e., universal SSU rRNA amplicon V4-V5 DNA for high resolution taxonomy)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1420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Exploration: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 and genomics data in EIDP2021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cell trace metal quotas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Metaproteomics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HPLC pigments</a:t>
            </a: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copies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EMBL_EBI_Metagenome_MGNIFY_Analysis_Accession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Derived functional and taxonomic analysis of the metagenomic data provided by the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parameter.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URL directs the user to a site where an automated analysis of taxonomic and functional diversity can be explored. The entire 2018 study set can be accessed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https://www.ebi.ac.uk/metagenomics/studies/MGYS00005294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the metagenomic data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NCBI_Single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Genome_BioProject_Accession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single cell genomics data of Bacteria and Archaea. These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encompass single cell genomes from multiple bottles. See the associated Digital Object Identifiers (DOI) for primary references. See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https://www.ncbi.nlm.nih.gov/bioproject/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NCBI_16S-18S-rRNA-gene_BioSample_Accession: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for 16S/18S rRNA gene amplicon sequences (i.e., universal SSU rRNA amplicon V4-V5 DNA for high resolution taxonomy)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4855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Exploration: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 and genomics data in EIDP2021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cell trace metal quotas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Metaproteomics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HPLC pigments</a:t>
            </a:r>
          </a:p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copies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EMBL_EBI_Metagenome_MGNIFY_Analysis_Accession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Derived functional and taxonomic analysis of the metagenomic data provided by the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parameter.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MGnify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URL directs the user to a site where an automated analysis of taxonomic and functional diversity can be explored. The entire 2018 study set can be accessed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https://www.ebi.ac.uk/metagenomics/studies/MGYS00005294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NCBI_Metagenome_BioSample_Accession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the metagenomic data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NCBI_Single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-Cell-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Genome_BioProject_Accession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 for single cell genomics data of Bacteria and Archaea. These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encompass single cell genomes from multiple bottles. See the associated Digital Object Identifiers (DOI) for primary references. See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https://www.ncbi.nlm.nih.gov/bioproject/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NCBI_16S-18S-rRNA-gene_BioSample_Accession: NCBI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accession numbers for 16S/18S rRNA gene amplicon sequences (i.e., universal SSU rRNA amplicon V4-V5 DNA for high resolution taxonomy) associated with this bottle number. See: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https://www.ncbi.nlm.nih.gov/biosample/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8973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8876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A5C3A-AA17-324C-90C0-65B4B5D4EAC0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420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0" y="84167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178" y="4527654"/>
            <a:ext cx="663236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1977" y="4604791"/>
            <a:ext cx="4093466" cy="101079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30988" y="4701185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B8728D-E132-2140-9385-742E0F053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774"/>
            <a:ext cx="12192000" cy="4294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D0114-45AA-6C44-B4F8-A7E999B35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3959" y="5990694"/>
            <a:ext cx="1213374" cy="867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54C9FA-DF00-E548-A70B-F4D7328B0C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7333" y="6097022"/>
            <a:ext cx="1121461" cy="669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0046EB-47D1-3F40-A6A8-43DE26B522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3746" y="6104605"/>
            <a:ext cx="1917504" cy="6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65524"/>
            <a:ext cx="9720069" cy="6023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969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65524"/>
            <a:ext cx="9720073" cy="60231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1672-361D-1E40-BD04-C490747F097F}" type="slidenum">
              <a:rPr lang="en-FR" smtClean="0"/>
              <a:pPr/>
              <a:t>‹#›</a:t>
            </a:fld>
            <a:endParaRPr lang="en-FR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A5D137-72F0-A040-BA7F-FEE714E5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7097" y="6139326"/>
            <a:ext cx="6098337" cy="3313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FR" dirty="0"/>
              <a:t>www.geotraces.org        </a:t>
            </a:r>
            <a:r>
              <a:rPr lang="en-FR" sz="1600" dirty="0"/>
              <a:t>#GEOTRACESDataProduct</a:t>
            </a:r>
            <a:r>
              <a:rPr lang="en-FR" dirty="0"/>
              <a:t>            					</a:t>
            </a:r>
            <a:r>
              <a:rPr lang="en-FR" sz="1600" dirty="0"/>
              <a:t>        #OceanData #OceanScience</a:t>
            </a:r>
          </a:p>
          <a:p>
            <a:endParaRPr lang="en-FR" dirty="0"/>
          </a:p>
        </p:txBody>
      </p:sp>
      <p:pic>
        <p:nvPicPr>
          <p:cNvPr id="12" name="Image 7" descr="Screen Shot 2020-11-03 at 14.08.00.png">
            <a:extLst>
              <a:ext uri="{FF2B5EF4-FFF2-40B4-BE49-F238E27FC236}">
                <a16:creationId xmlns:a16="http://schemas.microsoft.com/office/drawing/2014/main" id="{FCB06C39-2F2D-574C-9D01-1290C1796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21" y="6169546"/>
            <a:ext cx="393081" cy="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DF8E5D-A7BA-1B45-820F-B36EA0F89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924"/>
            <a:ext cx="12192000" cy="42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2" y="0"/>
            <a:ext cx="9720072" cy="12927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749973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511" y="1749973"/>
            <a:ext cx="4754880" cy="40233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971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7" y="365524"/>
            <a:ext cx="9720069" cy="6023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7" y="135667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7" y="2306172"/>
            <a:ext cx="4754880" cy="334157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4161" y="1379320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4161" y="2306172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196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65524"/>
            <a:ext cx="9720069" cy="6023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7305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704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468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0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7" y="1135117"/>
            <a:ext cx="9720073" cy="47550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CE5FDF-B7E7-CE42-B6D9-2A63C48CE3D0}" type="slidenum">
              <a:rPr lang="en-FR" smtClean="0"/>
              <a:t>‹#›</a:t>
            </a:fld>
            <a:endParaRPr lang="en-FR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6235" y="22071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EEC8975-D56F-354B-B7AF-E38B3676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7A08C-FC86-AE48-9C4E-4872D8A417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4127" y="6191724"/>
            <a:ext cx="1598694" cy="55796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230DF6F-FFFD-F54C-9F84-F66FFEB27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7097" y="6139326"/>
            <a:ext cx="6098337" cy="3313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FR" dirty="0"/>
              <a:t>www.geotraces.org        </a:t>
            </a:r>
            <a:r>
              <a:rPr lang="en-FR" sz="1600" dirty="0"/>
              <a:t>#GEOTRACESDataProduct</a:t>
            </a:r>
            <a:r>
              <a:rPr lang="en-FR" dirty="0"/>
              <a:t>            					</a:t>
            </a:r>
            <a:r>
              <a:rPr lang="en-FR" sz="1600" dirty="0"/>
              <a:t>        #OceanData #OceanScience</a:t>
            </a:r>
          </a:p>
          <a:p>
            <a:endParaRPr lang="en-FR" dirty="0"/>
          </a:p>
        </p:txBody>
      </p:sp>
      <p:pic>
        <p:nvPicPr>
          <p:cNvPr id="12" name="Image 7" descr="Screen Shot 2020-11-03 at 14.08.00.png">
            <a:extLst>
              <a:ext uri="{FF2B5EF4-FFF2-40B4-BE49-F238E27FC236}">
                <a16:creationId xmlns:a16="http://schemas.microsoft.com/office/drawing/2014/main" id="{883726A3-6297-DF4D-B37F-6234000AB0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21" y="6169546"/>
            <a:ext cx="393081" cy="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6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10.1038/sdata.2018.1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iosamp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ioproje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E8B20E-D622-4A29-B3FB-D5C3E6A9E863}"/>
              </a:ext>
            </a:extLst>
          </p:cNvPr>
          <p:cNvSpPr/>
          <p:nvPr/>
        </p:nvSpPr>
        <p:spPr>
          <a:xfrm>
            <a:off x="3347947" y="1071628"/>
            <a:ext cx="7564533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3FE7-EEF7-7B47-82F6-A6985A2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694469"/>
            <a:ext cx="11074740" cy="377159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Exploration: </a:t>
            </a:r>
            <a:r>
              <a:rPr lang="en-CA" dirty="0" err="1">
                <a:solidFill>
                  <a:schemeClr val="tx1"/>
                </a:solidFill>
              </a:rPr>
              <a:t>linkinG</a:t>
            </a:r>
            <a:r>
              <a:rPr lang="en-CA" dirty="0">
                <a:solidFill>
                  <a:schemeClr val="tx1"/>
                </a:solidFill>
              </a:rPr>
              <a:t> TEI &amp; </a:t>
            </a:r>
            <a:r>
              <a:rPr lang="en-CA" dirty="0" err="1">
                <a:solidFill>
                  <a:schemeClr val="tx1"/>
                </a:solidFill>
              </a:rPr>
              <a:t>geNomics</a:t>
            </a:r>
            <a:r>
              <a:rPr lang="en-CA" dirty="0">
                <a:solidFill>
                  <a:schemeClr val="tx1"/>
                </a:solidFill>
              </a:rPr>
              <a:t> data in IDP2021</a:t>
            </a:r>
            <a:br>
              <a:rPr lang="en-CA" dirty="0">
                <a:solidFill>
                  <a:schemeClr val="tx1"/>
                </a:solidFill>
              </a:rPr>
            </a:b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D88F2-8523-E749-A0B2-72825FC5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1672-361D-1E40-BD04-C490747F097F}" type="slidenum">
              <a:rPr lang="en-FR" smtClean="0"/>
              <a:pPr/>
              <a:t>1</a:t>
            </a:fld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CE16-79D5-ED4C-B221-E3F0A53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>
                <a:solidFill>
                  <a:schemeClr val="tx1"/>
                </a:solidFill>
              </a:rPr>
              <a:t>www.geotraces.org        </a:t>
            </a:r>
            <a:r>
              <a:rPr lang="en-FR" sz="1600" dirty="0">
                <a:solidFill>
                  <a:schemeClr val="tx1"/>
                </a:solidFill>
              </a:rPr>
              <a:t>#GEOTRACESDataProduct</a:t>
            </a:r>
            <a:r>
              <a:rPr lang="en-FR" dirty="0">
                <a:solidFill>
                  <a:schemeClr val="tx1"/>
                </a:solidFill>
              </a:rPr>
              <a:t>            					</a:t>
            </a:r>
            <a:r>
              <a:rPr lang="en-FR" sz="1600" dirty="0">
                <a:solidFill>
                  <a:schemeClr val="tx1"/>
                </a:solidFill>
              </a:rPr>
              <a:t>        #OceanData #OceanScience</a:t>
            </a:r>
          </a:p>
          <a:p>
            <a:endParaRPr lang="en-FR" dirty="0"/>
          </a:p>
        </p:txBody>
      </p:sp>
      <p:sp>
        <p:nvSpPr>
          <p:cNvPr id="8" name="Textfeld 7"/>
          <p:cNvSpPr txBox="1"/>
          <p:nvPr/>
        </p:nvSpPr>
        <p:spPr>
          <a:xfrm>
            <a:off x="450575" y="2471901"/>
            <a:ext cx="2897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GEOTRACES</a:t>
            </a:r>
          </a:p>
          <a:p>
            <a:r>
              <a:rPr lang="de-DE" b="1" dirty="0"/>
              <a:t>Sections</a:t>
            </a:r>
          </a:p>
          <a:p>
            <a:r>
              <a:rPr lang="de-DE" b="1" dirty="0"/>
              <a:t>with omics data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GA02</a:t>
            </a:r>
          </a:p>
          <a:p>
            <a:r>
              <a:rPr lang="de-DE" dirty="0"/>
              <a:t>GA03</a:t>
            </a:r>
          </a:p>
          <a:p>
            <a:r>
              <a:rPr lang="de-DE" dirty="0"/>
              <a:t>GA10</a:t>
            </a:r>
          </a:p>
          <a:p>
            <a:r>
              <a:rPr lang="de-DE" dirty="0"/>
              <a:t>GP13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58A40-FC14-48D1-8388-9E4EF314D2F0}"/>
              </a:ext>
            </a:extLst>
          </p:cNvPr>
          <p:cNvSpPr/>
          <p:nvPr/>
        </p:nvSpPr>
        <p:spPr>
          <a:xfrm>
            <a:off x="3347947" y="1071628"/>
            <a:ext cx="82015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w Cen MT" panose="020B0602020104020603" pitchFamily="34" charset="0"/>
              </a:rPr>
              <a:t>We wish to strengthen and intensify the collaboration between the marine geochemical community and the biological / omics’ community.</a:t>
            </a:r>
            <a:endParaRPr lang="en-US" sz="2600" dirty="0"/>
          </a:p>
        </p:txBody>
      </p:sp>
      <p:pic>
        <p:nvPicPr>
          <p:cNvPr id="1028" name="Picture 4" descr="https://www.us-ocb.org/wp-content/uploads/sites/43/2018/12/Berube-figure.png">
            <a:extLst>
              <a:ext uri="{FF2B5EF4-FFF2-40B4-BE49-F238E27FC236}">
                <a16:creationId xmlns:a16="http://schemas.microsoft.com/office/drawing/2014/main" id="{D66674E8-E473-42DF-9979-44A2EE98C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3"/>
          <a:stretch/>
        </p:blipFill>
        <p:spPr bwMode="auto">
          <a:xfrm>
            <a:off x="3347947" y="2471901"/>
            <a:ext cx="7926511" cy="32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7">
            <a:extLst>
              <a:ext uri="{FF2B5EF4-FFF2-40B4-BE49-F238E27FC236}">
                <a16:creationId xmlns:a16="http://schemas.microsoft.com/office/drawing/2014/main" id="{4D8018B9-723A-425D-AF41-2108C45B929E}"/>
              </a:ext>
            </a:extLst>
          </p:cNvPr>
          <p:cNvSpPr txBox="1"/>
          <p:nvPr/>
        </p:nvSpPr>
        <p:spPr>
          <a:xfrm>
            <a:off x="9718540" y="5579658"/>
            <a:ext cx="2518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1400" dirty="0"/>
              <a:t>Berube et al. 2018 </a:t>
            </a:r>
            <a:r>
              <a:rPr lang="en-US" sz="1400" dirty="0">
                <a:hlinkClick r:id="rId4"/>
              </a:rPr>
              <a:t>http://doi.org/10.1038/sdata.2018.154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1787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E8B20E-D622-4A29-B3FB-D5C3E6A9E863}"/>
              </a:ext>
            </a:extLst>
          </p:cNvPr>
          <p:cNvSpPr/>
          <p:nvPr/>
        </p:nvSpPr>
        <p:spPr>
          <a:xfrm>
            <a:off x="3347947" y="1071628"/>
            <a:ext cx="8280173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3FE7-EEF7-7B47-82F6-A6985A2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694469"/>
            <a:ext cx="11074740" cy="377159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Exploration: </a:t>
            </a:r>
            <a:r>
              <a:rPr lang="en-CA" dirty="0" err="1">
                <a:solidFill>
                  <a:schemeClr val="tx1"/>
                </a:solidFill>
              </a:rPr>
              <a:t>linkinG</a:t>
            </a:r>
            <a:r>
              <a:rPr lang="en-CA" dirty="0">
                <a:solidFill>
                  <a:schemeClr val="tx1"/>
                </a:solidFill>
              </a:rPr>
              <a:t> TEI &amp; genomics data in IDP2021</a:t>
            </a:r>
            <a:br>
              <a:rPr lang="en-CA" dirty="0">
                <a:solidFill>
                  <a:schemeClr val="tx1"/>
                </a:solidFill>
              </a:rPr>
            </a:b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D88F2-8523-E749-A0B2-72825FC5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1672-361D-1E40-BD04-C490747F097F}" type="slidenum">
              <a:rPr lang="en-FR" smtClean="0"/>
              <a:pPr/>
              <a:t>2</a:t>
            </a:fld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CE16-79D5-ED4C-B221-E3F0A53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>
                <a:solidFill>
                  <a:schemeClr val="tx1"/>
                </a:solidFill>
              </a:rPr>
              <a:t>www.geotraces.org        </a:t>
            </a:r>
            <a:r>
              <a:rPr lang="en-FR" sz="1600" dirty="0">
                <a:solidFill>
                  <a:schemeClr val="tx1"/>
                </a:solidFill>
              </a:rPr>
              <a:t>#GEOTRACESDataProduct</a:t>
            </a:r>
            <a:r>
              <a:rPr lang="en-FR" dirty="0">
                <a:solidFill>
                  <a:schemeClr val="tx1"/>
                </a:solidFill>
              </a:rPr>
              <a:t>            					</a:t>
            </a:r>
            <a:r>
              <a:rPr lang="en-FR" sz="1600" dirty="0">
                <a:solidFill>
                  <a:schemeClr val="tx1"/>
                </a:solidFill>
              </a:rPr>
              <a:t>        #OceanData #OceanScience</a:t>
            </a:r>
          </a:p>
          <a:p>
            <a:endParaRPr lang="en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58A40-FC14-48D1-8388-9E4EF314D2F0}"/>
              </a:ext>
            </a:extLst>
          </p:cNvPr>
          <p:cNvSpPr/>
          <p:nvPr/>
        </p:nvSpPr>
        <p:spPr>
          <a:xfrm>
            <a:off x="3347947" y="996211"/>
            <a:ext cx="8280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w Cen MT" panose="020B0602020104020603" pitchFamily="34" charset="0"/>
              </a:rPr>
              <a:t>A major challenge, as the omics data is dynamic (</a:t>
            </a:r>
            <a:r>
              <a:rPr lang="en-US" sz="2600" dirty="0">
                <a:solidFill>
                  <a:srgbClr val="000000"/>
                </a:solidFill>
                <a:latin typeface="Tw Cen MT" panose="020B0602020104020603" pitchFamily="34" charset="0"/>
              </a:rPr>
              <a:t>changes</a:t>
            </a:r>
            <a:r>
              <a:rPr lang="en-CA" sz="2800" dirty="0">
                <a:latin typeface="Tw Cen MT" panose="020B0602020104020603" pitchFamily="34" charset="0"/>
              </a:rPr>
              <a:t> depending on ever-growing genome reference databases</a:t>
            </a:r>
            <a:r>
              <a:rPr lang="en-US" sz="2600" b="1" dirty="0">
                <a:solidFill>
                  <a:srgbClr val="000000"/>
                </a:solidFill>
                <a:latin typeface="Tw Cen MT" panose="020B0602020104020603" pitchFamily="34" charset="0"/>
              </a:rPr>
              <a:t>) while the TEI data is static.</a:t>
            </a:r>
            <a:endParaRPr lang="en-US" sz="2600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0C460-20C3-4697-8BAF-6CAF59CC1F24}"/>
              </a:ext>
            </a:extLst>
          </p:cNvPr>
          <p:cNvSpPr txBox="1"/>
          <p:nvPr/>
        </p:nvSpPr>
        <p:spPr>
          <a:xfrm>
            <a:off x="3904341" y="2497707"/>
            <a:ext cx="82365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 Types of Sample Descriptors for omics data linkages in the IDP2021: </a:t>
            </a:r>
          </a:p>
          <a:p>
            <a:endParaRPr lang="en-CA" dirty="0"/>
          </a:p>
          <a:p>
            <a:r>
              <a:rPr lang="en-CA" b="1" dirty="0"/>
              <a:t>to N</a:t>
            </a:r>
            <a:r>
              <a:rPr lang="en-US" b="1" dirty="0"/>
              <a:t>CBI website</a:t>
            </a:r>
          </a:p>
          <a:p>
            <a:r>
              <a:rPr lang="en-US" dirty="0"/>
              <a:t>480    Metagenomes</a:t>
            </a:r>
          </a:p>
          <a:p>
            <a:r>
              <a:rPr lang="en-CA" dirty="0"/>
              <a:t>1</a:t>
            </a:r>
            <a:r>
              <a:rPr lang="en-US" dirty="0"/>
              <a:t>4      Single-Cell genomes</a:t>
            </a:r>
          </a:p>
          <a:p>
            <a:r>
              <a:rPr lang="en-US" dirty="0"/>
              <a:t>273    16S-18S-rRNA gene analyses</a:t>
            </a:r>
          </a:p>
          <a:p>
            <a:endParaRPr lang="en-CA" dirty="0"/>
          </a:p>
          <a:p>
            <a:endParaRPr lang="en-CA" dirty="0"/>
          </a:p>
          <a:p>
            <a:r>
              <a:rPr lang="en-US" b="1" dirty="0"/>
              <a:t>to EMBL-EBI website</a:t>
            </a:r>
          </a:p>
          <a:p>
            <a:r>
              <a:rPr lang="en-US" dirty="0"/>
              <a:t>480 	    16S/18S amplicons (microbial community taxonomic &amp; functional </a:t>
            </a:r>
          </a:p>
          <a:p>
            <a:r>
              <a:rPr lang="en-US" dirty="0"/>
              <a:t>	     structure and abundance)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feld 7">
            <a:extLst>
              <a:ext uri="{FF2B5EF4-FFF2-40B4-BE49-F238E27FC236}">
                <a16:creationId xmlns:a16="http://schemas.microsoft.com/office/drawing/2014/main" id="{33002586-11E9-4C03-A7F9-861D08A7DA05}"/>
              </a:ext>
            </a:extLst>
          </p:cNvPr>
          <p:cNvSpPr txBox="1"/>
          <p:nvPr/>
        </p:nvSpPr>
        <p:spPr>
          <a:xfrm>
            <a:off x="158343" y="2392712"/>
            <a:ext cx="3065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Acknowledgements to:</a:t>
            </a:r>
          </a:p>
          <a:p>
            <a:r>
              <a:rPr lang="de-DE" b="1" dirty="0"/>
              <a:t> </a:t>
            </a:r>
          </a:p>
          <a:p>
            <a:r>
              <a:rPr lang="de-DE" b="1" dirty="0"/>
              <a:t>Reiner Schiltzer </a:t>
            </a:r>
            <a:r>
              <a:rPr lang="de-DE" dirty="0"/>
              <a:t>(AWI)</a:t>
            </a:r>
          </a:p>
          <a:p>
            <a:r>
              <a:rPr lang="de-DE" b="1" dirty="0"/>
              <a:t>Paul Berube </a:t>
            </a:r>
            <a:r>
              <a:rPr lang="de-DE" dirty="0"/>
              <a:t>(MIT)</a:t>
            </a:r>
          </a:p>
          <a:p>
            <a:r>
              <a:rPr lang="de-DE" sz="1600" b="1" dirty="0"/>
              <a:t>Jesse McNichol </a:t>
            </a:r>
            <a:r>
              <a:rPr lang="de-DE" sz="1600" dirty="0"/>
              <a:t>(U. Southern California)</a:t>
            </a:r>
          </a:p>
          <a:p>
            <a:endParaRPr lang="de-DE" sz="1600" dirty="0"/>
          </a:p>
          <a:p>
            <a:r>
              <a:rPr lang="de-DE" sz="1600" dirty="0"/>
              <a:t>And many others who made this possible, specially members of </a:t>
            </a:r>
          </a:p>
          <a:p>
            <a:r>
              <a:rPr lang="de-DE" sz="1600" dirty="0"/>
              <a:t>Penny Chisholm lab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2706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43FFE-0B78-4D14-AB97-74FC4648F22F}"/>
              </a:ext>
            </a:extLst>
          </p:cNvPr>
          <p:cNvSpPr/>
          <p:nvPr/>
        </p:nvSpPr>
        <p:spPr>
          <a:xfrm>
            <a:off x="0" y="1389513"/>
            <a:ext cx="289737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3FE7-EEF7-7B47-82F6-A6985A26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694469"/>
            <a:ext cx="11074740" cy="377159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Exploration: </a:t>
            </a:r>
            <a:r>
              <a:rPr lang="en-CA" dirty="0" err="1">
                <a:solidFill>
                  <a:schemeClr val="tx1"/>
                </a:solidFill>
              </a:rPr>
              <a:t>linkinG</a:t>
            </a:r>
            <a:r>
              <a:rPr lang="en-CA" dirty="0">
                <a:solidFill>
                  <a:schemeClr val="tx1"/>
                </a:solidFill>
              </a:rPr>
              <a:t> TEI &amp; genomics data in IDP2021</a:t>
            </a:r>
            <a:br>
              <a:rPr lang="en-CA" dirty="0">
                <a:solidFill>
                  <a:schemeClr val="tx1"/>
                </a:solidFill>
              </a:rPr>
            </a:b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D88F2-8523-E749-A0B2-72825FC5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1672-361D-1E40-BD04-C490747F097F}" type="slidenum">
              <a:rPr lang="en-FR" smtClean="0"/>
              <a:pPr/>
              <a:t>3</a:t>
            </a:fld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CE16-79D5-ED4C-B221-E3F0A53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>
                <a:solidFill>
                  <a:schemeClr val="tx1"/>
                </a:solidFill>
              </a:rPr>
              <a:t>www.geotraces.org        </a:t>
            </a:r>
            <a:r>
              <a:rPr lang="en-FR" sz="1600" dirty="0">
                <a:solidFill>
                  <a:schemeClr val="tx1"/>
                </a:solidFill>
              </a:rPr>
              <a:t>#GEOTRACESDataProduct</a:t>
            </a:r>
            <a:r>
              <a:rPr lang="en-FR" dirty="0">
                <a:solidFill>
                  <a:schemeClr val="tx1"/>
                </a:solidFill>
              </a:rPr>
              <a:t>            					</a:t>
            </a:r>
            <a:r>
              <a:rPr lang="en-FR" sz="1600" dirty="0">
                <a:solidFill>
                  <a:schemeClr val="tx1"/>
                </a:solidFill>
              </a:rPr>
              <a:t>        #OceanData #OceanScience</a:t>
            </a:r>
          </a:p>
          <a:p>
            <a:endParaRPr lang="en-FR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1483783"/>
            <a:ext cx="28973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OMICs linkages </a:t>
            </a:r>
          </a:p>
          <a:p>
            <a:pPr>
              <a:spcBef>
                <a:spcPts val="2400"/>
              </a:spcBef>
            </a:pPr>
            <a:r>
              <a:rPr lang="de-DE" b="1" dirty="0"/>
              <a:t>4 Sample Descriptors in the Metadata variables: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Accession numbers at NCBI or EMBL-EBI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Or links to functional and taxonomic analyses webpages</a:t>
            </a:r>
          </a:p>
          <a:p>
            <a:pPr>
              <a:spcBef>
                <a:spcPts val="2400"/>
              </a:spcBef>
            </a:pPr>
            <a:endParaRPr lang="de-D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0C460-20C3-4697-8BAF-6CAF59CC1F24}"/>
              </a:ext>
            </a:extLst>
          </p:cNvPr>
          <p:cNvSpPr txBox="1"/>
          <p:nvPr/>
        </p:nvSpPr>
        <p:spPr>
          <a:xfrm>
            <a:off x="4057913" y="1777275"/>
            <a:ext cx="67794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OMICs linkages in Metadata VARIABLES #:</a:t>
            </a:r>
          </a:p>
          <a:p>
            <a:endParaRPr lang="en-US" b="1" dirty="0"/>
          </a:p>
          <a:p>
            <a:r>
              <a:rPr lang="en-US" b="1" dirty="0"/>
              <a:t>11. </a:t>
            </a:r>
            <a:r>
              <a:rPr lang="en-US" dirty="0" err="1"/>
              <a:t>NCBI_Metagenome_BioSample</a:t>
            </a:r>
            <a:r>
              <a:rPr lang="en-US" dirty="0"/>
              <a:t> accession #:  </a:t>
            </a:r>
          </a:p>
          <a:p>
            <a:r>
              <a:rPr lang="en-US" b="1" dirty="0"/>
              <a:t>13. </a:t>
            </a:r>
            <a:r>
              <a:rPr lang="en-US" dirty="0"/>
              <a:t>NCBI_16S-18S-rRNA-gene_BioSample accession #:</a:t>
            </a:r>
          </a:p>
          <a:p>
            <a:r>
              <a:rPr lang="en-US" u="sng" dirty="0">
                <a:hlinkClick r:id="rId3"/>
              </a:rPr>
              <a:t>@ https://www.ncbi.nlm.nih.gov/biosample/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12. </a:t>
            </a:r>
            <a:r>
              <a:rPr lang="en-US" dirty="0" err="1"/>
              <a:t>NCBI_Single_cell_genome_BioProject</a:t>
            </a:r>
            <a:r>
              <a:rPr lang="en-US" dirty="0"/>
              <a:t> accession #: </a:t>
            </a:r>
          </a:p>
          <a:p>
            <a:r>
              <a:rPr lang="en-US" u="sng" dirty="0">
                <a:hlinkClick r:id="rId4"/>
              </a:rPr>
              <a:t>@ https://www.ncbi.nlm.nih.gov/bioproject/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14. </a:t>
            </a:r>
            <a:r>
              <a:rPr lang="en-US" dirty="0" err="1">
                <a:solidFill>
                  <a:srgbClr val="00B0F0"/>
                </a:solidFill>
              </a:rPr>
              <a:t>EMBL_EBI_Metagenome_MGNIFY_Analysis_Accession</a:t>
            </a:r>
            <a:r>
              <a:rPr lang="en-US" dirty="0">
                <a:solidFill>
                  <a:srgbClr val="00B0F0"/>
                </a:solidFill>
              </a:rPr>
              <a:t> #:</a:t>
            </a:r>
          </a:p>
          <a:p>
            <a:r>
              <a:rPr lang="en-US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@https://www.ebi.ac.uk/metagenomics/analyses/MGYA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7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D88F2-8523-E749-A0B2-72825FC5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1672-361D-1E40-BD04-C490747F097F}" type="slidenum">
              <a:rPr lang="en-FR" smtClean="0"/>
              <a:pPr/>
              <a:t>4</a:t>
            </a:fld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CE16-79D5-ED4C-B221-E3F0A53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FR" dirty="0"/>
              <a:t>www.geotraces.org        </a:t>
            </a:r>
            <a:r>
              <a:rPr lang="en-FR" sz="1600" dirty="0"/>
              <a:t>#GEOTRACESDataProduct</a:t>
            </a:r>
            <a:r>
              <a:rPr lang="en-FR" dirty="0"/>
              <a:t>            					</a:t>
            </a:r>
            <a:r>
              <a:rPr lang="en-FR" sz="1600" dirty="0"/>
              <a:t>        #OceanData #OceanScience</a:t>
            </a:r>
          </a:p>
          <a:p>
            <a:endParaRPr lang="en-F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04" y="1036632"/>
            <a:ext cx="9544607" cy="510269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571678" y="4463787"/>
            <a:ext cx="3756275" cy="57894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7B170-8514-446B-8B25-4DB64618BC82}"/>
              </a:ext>
            </a:extLst>
          </p:cNvPr>
          <p:cNvSpPr/>
          <p:nvPr/>
        </p:nvSpPr>
        <p:spPr>
          <a:xfrm>
            <a:off x="0" y="1389513"/>
            <a:ext cx="289737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AB6283A5-CC19-4F3D-82B6-6F6962319F48}"/>
              </a:ext>
            </a:extLst>
          </p:cNvPr>
          <p:cNvSpPr txBox="1"/>
          <p:nvPr/>
        </p:nvSpPr>
        <p:spPr>
          <a:xfrm>
            <a:off x="0" y="1483783"/>
            <a:ext cx="28973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OMICs linkages </a:t>
            </a:r>
          </a:p>
          <a:p>
            <a:pPr>
              <a:spcBef>
                <a:spcPts val="2400"/>
              </a:spcBef>
            </a:pPr>
            <a:r>
              <a:rPr lang="de-DE" b="1" dirty="0"/>
              <a:t>4 Sample Descriptors in the Metadata variables: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Accession numbers at NCBI or EMBL-EBI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Or links to functional and taxonomic analyses webpages</a:t>
            </a:r>
          </a:p>
          <a:p>
            <a:pPr>
              <a:spcBef>
                <a:spcPts val="2400"/>
              </a:spcBef>
            </a:pPr>
            <a:endParaRPr lang="de-DE" sz="1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43867E-8B75-4D3F-9CB8-65BF39A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65524"/>
            <a:ext cx="10985621" cy="602316"/>
          </a:xfrm>
        </p:spPr>
        <p:txBody>
          <a:bodyPr>
            <a:normAutofit fontScale="90000"/>
          </a:bodyPr>
          <a:lstStyle/>
          <a:p>
            <a:r>
              <a:rPr lang="en-CA" dirty="0"/>
              <a:t>Exploration: </a:t>
            </a:r>
            <a:r>
              <a:rPr lang="en-CA" dirty="0" err="1"/>
              <a:t>linkinG</a:t>
            </a:r>
            <a:r>
              <a:rPr lang="en-CA" dirty="0"/>
              <a:t> TEI &amp; genomics data in IDP2021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0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4546C8-9391-4A3D-97BB-1D62D85F3FB3}"/>
              </a:ext>
            </a:extLst>
          </p:cNvPr>
          <p:cNvSpPr/>
          <p:nvPr/>
        </p:nvSpPr>
        <p:spPr>
          <a:xfrm>
            <a:off x="0" y="1432917"/>
            <a:ext cx="2667786" cy="1251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DDA9A-2FF1-4F20-9474-9BE647CD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6" y="365524"/>
            <a:ext cx="11070463" cy="482619"/>
          </a:xfrm>
        </p:spPr>
        <p:txBody>
          <a:bodyPr>
            <a:normAutofit fontScale="90000"/>
          </a:bodyPr>
          <a:lstStyle/>
          <a:p>
            <a:r>
              <a:rPr lang="de-DE" dirty="0"/>
              <a:t>Metagenome Biosample accession numbers at NCBI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8DCF3-2732-4FF2-8C70-5081616B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5</a:t>
            </a:fld>
            <a:endParaRPr lang="en-FR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2376DED0-DB6D-47A6-AFCE-DC9D6BB11C6A}"/>
              </a:ext>
            </a:extLst>
          </p:cNvPr>
          <p:cNvSpPr txBox="1"/>
          <p:nvPr/>
        </p:nvSpPr>
        <p:spPr>
          <a:xfrm>
            <a:off x="0" y="1483783"/>
            <a:ext cx="2897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Example 1. Metagenome sample accession numbers at NCBI</a:t>
            </a:r>
          </a:p>
          <a:p>
            <a:pPr>
              <a:spcBef>
                <a:spcPts val="2400"/>
              </a:spcBef>
            </a:pPr>
            <a:r>
              <a:rPr lang="de-DE" dirty="0"/>
              <a:t>www.ncbi.nlm.nih.gov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0A47B-D3C0-458B-A458-B6E91DAE9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311" y="1797433"/>
            <a:ext cx="9133689" cy="29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DEE6C7-D09C-41EA-A3ED-CD42D4FC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110" y="886119"/>
            <a:ext cx="945142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4546C8-9391-4A3D-97BB-1D62D85F3FB3}"/>
              </a:ext>
            </a:extLst>
          </p:cNvPr>
          <p:cNvSpPr/>
          <p:nvPr/>
        </p:nvSpPr>
        <p:spPr>
          <a:xfrm>
            <a:off x="0" y="1432917"/>
            <a:ext cx="2667786" cy="1251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DDA9A-2FF1-4F20-9474-9BE647CD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6" y="112976"/>
            <a:ext cx="11167873" cy="741597"/>
          </a:xfrm>
        </p:spPr>
        <p:txBody>
          <a:bodyPr>
            <a:normAutofit fontScale="90000"/>
          </a:bodyPr>
          <a:lstStyle/>
          <a:p>
            <a:r>
              <a:rPr lang="de-DE" dirty="0"/>
              <a:t>Metagenome Biosample accession numbers at NCBI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8DCF3-2732-4FF2-8C70-5081616B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6</a:t>
            </a:fld>
            <a:endParaRPr lang="en-FR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2376DED0-DB6D-47A6-AFCE-DC9D6BB11C6A}"/>
              </a:ext>
            </a:extLst>
          </p:cNvPr>
          <p:cNvSpPr txBox="1"/>
          <p:nvPr/>
        </p:nvSpPr>
        <p:spPr>
          <a:xfrm>
            <a:off x="0" y="1483783"/>
            <a:ext cx="2897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Example 1. Metagenome sample accession numbers at NCBI</a:t>
            </a:r>
          </a:p>
          <a:p>
            <a:pPr>
              <a:spcBef>
                <a:spcPts val="2400"/>
              </a:spcBef>
            </a:pPr>
            <a:r>
              <a:rPr lang="de-DE" dirty="0"/>
              <a:t>www.ncbi.nlm.nih.gov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14BBA-D86A-445F-B57F-564DB8BEF88A}"/>
              </a:ext>
            </a:extLst>
          </p:cNvPr>
          <p:cNvSpPr/>
          <p:nvPr/>
        </p:nvSpPr>
        <p:spPr>
          <a:xfrm>
            <a:off x="4040095" y="2995509"/>
            <a:ext cx="1348033" cy="2450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22CA13-9FFC-49D7-B3BD-0C5F012B311B}"/>
              </a:ext>
            </a:extLst>
          </p:cNvPr>
          <p:cNvSpPr/>
          <p:nvPr/>
        </p:nvSpPr>
        <p:spPr>
          <a:xfrm>
            <a:off x="0" y="1740673"/>
            <a:ext cx="3116736" cy="1436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31351-EE70-4F2E-BC02-3A12E215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2508"/>
            <a:ext cx="9720069" cy="602316"/>
          </a:xfrm>
        </p:spPr>
        <p:txBody>
          <a:bodyPr>
            <a:normAutofit fontScale="90000"/>
          </a:bodyPr>
          <a:lstStyle/>
          <a:p>
            <a:r>
              <a:rPr lang="en-CA" dirty="0"/>
              <a:t>Functional &amp; Taxonomic analyses EMBL-EBI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B01B-1A43-44A1-BA62-7FFE94C1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7</a:t>
            </a:fld>
            <a:endParaRPr lang="en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E6462-AF58-4659-AC85-EC931BBA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36" y="1029844"/>
            <a:ext cx="10325331" cy="5715180"/>
          </a:xfrm>
          <a:prstGeom prst="rect">
            <a:avLst/>
          </a:prstGeom>
        </p:spPr>
      </p:pic>
      <p:sp>
        <p:nvSpPr>
          <p:cNvPr id="5" name="Textfeld 7">
            <a:extLst>
              <a:ext uri="{FF2B5EF4-FFF2-40B4-BE49-F238E27FC236}">
                <a16:creationId xmlns:a16="http://schemas.microsoft.com/office/drawing/2014/main" id="{94B9F664-ADF9-4951-9366-6C8623E96550}"/>
              </a:ext>
            </a:extLst>
          </p:cNvPr>
          <p:cNvSpPr txBox="1"/>
          <p:nvPr/>
        </p:nvSpPr>
        <p:spPr>
          <a:xfrm>
            <a:off x="-1" y="1721777"/>
            <a:ext cx="3116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Example 2.</a:t>
            </a:r>
          </a:p>
          <a:p>
            <a:pPr>
              <a:spcBef>
                <a:spcPts val="2400"/>
              </a:spcBef>
            </a:pPr>
            <a:r>
              <a:rPr lang="de-DE" b="1" dirty="0"/>
              <a:t>Functional &amp; taxonomic analyses of metagenomes at EMBL-EBI</a:t>
            </a:r>
            <a:endParaRPr lang="de-DE" sz="1600" dirty="0"/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https://www.ebi.ac.uk/metagenomics/analyses/MGYA00452481#overview</a:t>
            </a:r>
          </a:p>
        </p:txBody>
      </p:sp>
    </p:spTree>
    <p:extLst>
      <p:ext uri="{BB962C8B-B14F-4D97-AF65-F5344CB8AC3E}">
        <p14:creationId xmlns:p14="http://schemas.microsoft.com/office/powerpoint/2010/main" val="115559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22CA13-9FFC-49D7-B3BD-0C5F012B311B}"/>
              </a:ext>
            </a:extLst>
          </p:cNvPr>
          <p:cNvSpPr/>
          <p:nvPr/>
        </p:nvSpPr>
        <p:spPr>
          <a:xfrm>
            <a:off x="0" y="1740673"/>
            <a:ext cx="3116736" cy="1436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31351-EE70-4F2E-BC02-3A12E215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86414"/>
            <a:ext cx="9720069" cy="602316"/>
          </a:xfrm>
        </p:spPr>
        <p:txBody>
          <a:bodyPr>
            <a:normAutofit fontScale="90000"/>
          </a:bodyPr>
          <a:lstStyle/>
          <a:p>
            <a:r>
              <a:rPr lang="en-CA" dirty="0"/>
              <a:t>Functional &amp; Taxonomic analyses EMBL-EBI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B01B-1A43-44A1-BA62-7FFE94C1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8</a:t>
            </a:fld>
            <a:endParaRPr lang="en-FR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4B9F664-ADF9-4951-9366-6C8623E96550}"/>
              </a:ext>
            </a:extLst>
          </p:cNvPr>
          <p:cNvSpPr txBox="1"/>
          <p:nvPr/>
        </p:nvSpPr>
        <p:spPr>
          <a:xfrm>
            <a:off x="-1" y="1721777"/>
            <a:ext cx="3116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Example 2.</a:t>
            </a:r>
          </a:p>
          <a:p>
            <a:pPr>
              <a:spcBef>
                <a:spcPts val="2400"/>
              </a:spcBef>
            </a:pPr>
            <a:r>
              <a:rPr lang="de-DE" dirty="0"/>
              <a:t>Functional &amp; </a:t>
            </a:r>
            <a:r>
              <a:rPr lang="de-DE" b="1" dirty="0"/>
              <a:t>taxonomic analyses of metagenomes at EMBL-EBI</a:t>
            </a:r>
            <a:endParaRPr lang="de-DE" sz="1600" dirty="0"/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https://www.ebi.ac.uk/metagenomics/analyses/MGYA00452481#overview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98777-0468-46FD-99E1-1119557C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94" y="967840"/>
            <a:ext cx="807950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24F016-E676-492B-B031-5A7C9BF599FE}"/>
              </a:ext>
            </a:extLst>
          </p:cNvPr>
          <p:cNvSpPr/>
          <p:nvPr/>
        </p:nvSpPr>
        <p:spPr>
          <a:xfrm>
            <a:off x="5081047" y="1740673"/>
            <a:ext cx="1432875" cy="81399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22CA13-9FFC-49D7-B3BD-0C5F012B311B}"/>
              </a:ext>
            </a:extLst>
          </p:cNvPr>
          <p:cNvSpPr/>
          <p:nvPr/>
        </p:nvSpPr>
        <p:spPr>
          <a:xfrm>
            <a:off x="0" y="1740673"/>
            <a:ext cx="3116736" cy="1436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31351-EE70-4F2E-BC02-3A12E215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4" y="205269"/>
            <a:ext cx="9720069" cy="602316"/>
          </a:xfrm>
        </p:spPr>
        <p:txBody>
          <a:bodyPr>
            <a:normAutofit fontScale="90000"/>
          </a:bodyPr>
          <a:lstStyle/>
          <a:p>
            <a:r>
              <a:rPr lang="en-CA" dirty="0"/>
              <a:t>Functional &amp; Taxonomic analyses EMBL-EBI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B01B-1A43-44A1-BA62-7FFE94C1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5FDF-B7E7-CE42-B6D9-2A63C48CE3D0}" type="slidenum">
              <a:rPr lang="en-FR" smtClean="0"/>
              <a:t>9</a:t>
            </a:fld>
            <a:endParaRPr lang="en-FR"/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94B9F664-ADF9-4951-9366-6C8623E96550}"/>
              </a:ext>
            </a:extLst>
          </p:cNvPr>
          <p:cNvSpPr txBox="1"/>
          <p:nvPr/>
        </p:nvSpPr>
        <p:spPr>
          <a:xfrm>
            <a:off x="-1" y="1721777"/>
            <a:ext cx="3116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b="1" dirty="0"/>
              <a:t>Example 2.</a:t>
            </a:r>
          </a:p>
          <a:p>
            <a:pPr>
              <a:spcBef>
                <a:spcPts val="2400"/>
              </a:spcBef>
            </a:pPr>
            <a:r>
              <a:rPr lang="de-DE" b="1" dirty="0"/>
              <a:t>Functional </a:t>
            </a:r>
            <a:r>
              <a:rPr lang="de-DE" dirty="0"/>
              <a:t>&amp; Taxonomic </a:t>
            </a:r>
            <a:r>
              <a:rPr lang="de-DE" b="1" dirty="0"/>
              <a:t>analyses of metagenomes at EMBL-EBI</a:t>
            </a:r>
            <a:endParaRPr lang="de-DE" sz="1600" dirty="0"/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https://www.ebi.ac.uk/metagenomics/analyses/MGYA00452481#overview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A4B84-9687-4244-BEC6-03F6C6D8B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98" y="967840"/>
            <a:ext cx="697508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D2EBC-CDBB-425B-9F3B-A2329BC2F301}"/>
              </a:ext>
            </a:extLst>
          </p:cNvPr>
          <p:cNvSpPr/>
          <p:nvPr/>
        </p:nvSpPr>
        <p:spPr>
          <a:xfrm>
            <a:off x="5797484" y="1476722"/>
            <a:ext cx="1432875" cy="81399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B4E01BAD19E45AFC5BCC5F086535A" ma:contentTypeVersion="14" ma:contentTypeDescription="Create a new document." ma:contentTypeScope="" ma:versionID="e33938bd0437aabd10feb63db3ad0eca">
  <xsd:schema xmlns:xsd="http://www.w3.org/2001/XMLSchema" xmlns:xs="http://www.w3.org/2001/XMLSchema" xmlns:p="http://schemas.microsoft.com/office/2006/metadata/properties" xmlns:ns3="b1ccd049-33c6-4421-b648-2de2df213d85" xmlns:ns4="26745c49-142b-4803-95e2-c1533087dfa3" targetNamespace="http://schemas.microsoft.com/office/2006/metadata/properties" ma:root="true" ma:fieldsID="9fd2fe77193be09ba048ba2aaf37d489" ns3:_="" ns4:_="">
    <xsd:import namespace="b1ccd049-33c6-4421-b648-2de2df213d85"/>
    <xsd:import namespace="26745c49-142b-4803-95e2-c1533087df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cd049-33c6-4421-b648-2de2df213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45c49-142b-4803-95e2-c1533087df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751A69-7A20-4945-9F72-EDC2D248D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cd049-33c6-4421-b648-2de2df213d85"/>
    <ds:schemaRef ds:uri="26745c49-142b-4803-95e2-c1533087df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58008C-18BB-4738-84D6-148074AEE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AC837-0B37-46B6-8C42-307D7CEA8A06}">
  <ds:schemaRefs>
    <ds:schemaRef ds:uri="http://purl.org/dc/terms/"/>
    <ds:schemaRef ds:uri="http://schemas.microsoft.com/office/2006/documentManagement/types"/>
    <ds:schemaRef ds:uri="26745c49-142b-4803-95e2-c1533087dfa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1ccd049-33c6-4421-b648-2de2df213d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{6C5C32DE-B41D-CD4D-B87B-CC1638C57917}tf10001061</Template>
  <TotalTime>317</TotalTime>
  <Words>1638</Words>
  <Application>Microsoft Office PowerPoint</Application>
  <PresentationFormat>Widescreen</PresentationFormat>
  <Paragraphs>147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Tw Cen MT</vt:lpstr>
      <vt:lpstr>Wingdings 3</vt:lpstr>
      <vt:lpstr>Integral</vt:lpstr>
      <vt:lpstr>Exploration: linkinG TEI &amp; geNomics data in IDP2021 </vt:lpstr>
      <vt:lpstr>Exploration: linkinG TEI &amp; genomics data in IDP2021 </vt:lpstr>
      <vt:lpstr>Exploration: linkinG TEI &amp; genomics data in IDP2021 </vt:lpstr>
      <vt:lpstr>Exploration: linkinG TEI &amp; genomics data in IDP2021 </vt:lpstr>
      <vt:lpstr>Metagenome Biosample accession numbers at NCBI</vt:lpstr>
      <vt:lpstr>Metagenome Biosample accession numbers at NCBI</vt:lpstr>
      <vt:lpstr>Functional &amp; Taxonomic analyses EMBL-EBI </vt:lpstr>
      <vt:lpstr>Functional &amp; Taxonomic analyses EMBL-EBI </vt:lpstr>
      <vt:lpstr>Functional &amp; Taxonomic analyses EMBL-EBI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of GEOTRACES Intermediate Data Product 2021</dc:title>
  <dc:creator>Elena Masferrer</dc:creator>
  <cp:lastModifiedBy>Maldonado, Maite</cp:lastModifiedBy>
  <cp:revision>83</cp:revision>
  <cp:lastPrinted>2022-02-25T13:58:45Z</cp:lastPrinted>
  <dcterms:created xsi:type="dcterms:W3CDTF">2021-10-28T12:11:47Z</dcterms:created>
  <dcterms:modified xsi:type="dcterms:W3CDTF">2022-02-25T13:58:54Z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0x0101005CAB4E01BAD19E45AFC5BCC5F086535A</vt:lpwstr>
  </property>
</Properties>
</file>