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79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/>
    <p:restoredTop sz="90612" autoAdjust="0"/>
  </p:normalViewPr>
  <p:slideViewPr>
    <p:cSldViewPr snapToGrid="0" snapToObjects="1">
      <p:cViewPr>
        <p:scale>
          <a:sx n="93" d="100"/>
          <a:sy n="93" d="100"/>
        </p:scale>
        <p:origin x="2512" y="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7F6C6-FD7A-784F-84D9-202063172961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DF836-E9DD-4745-A33F-BAAF6ADE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Voyage: TAN2101 </a:t>
            </a:r>
            <a:r>
              <a:rPr lang="en-N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ReLICC</a:t>
            </a:r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(Ross Sea Life in a Changing Climate )</a:t>
            </a: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Where: Ross Sea, Antarctica</a:t>
            </a: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When: 10 January – 16 February, 2021</a:t>
            </a: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What: Process study</a:t>
            </a:r>
          </a:p>
          <a:p>
            <a:r>
              <a:rPr lang="en-N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F836-E9DD-4745-A33F-BAAF6ADEAC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F836-E9DD-4745-A33F-BAAF6ADEAC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1EA4E-A7F9-5D42-9D02-CDC4EA7E6E2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77E78-1131-4F4E-A234-E40F1A99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1EA4E-A7F9-5D42-9D02-CDC4EA7E6E2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77E78-1131-4F4E-A234-E40F1A99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1EA4E-A7F9-5D42-9D02-CDC4EA7E6E2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77E78-1131-4F4E-A234-E40F1A99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2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1EA4E-A7F9-5D42-9D02-CDC4EA7E6E2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77E78-1131-4F4E-A234-E40F1A99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0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1EA4E-A7F9-5D42-9D02-CDC4EA7E6E2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77E78-1131-4F4E-A234-E40F1A99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1EA4E-A7F9-5D42-9D02-CDC4EA7E6E2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77E78-1131-4F4E-A234-E40F1A99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9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1EA4E-A7F9-5D42-9D02-CDC4EA7E6E2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77E78-1131-4F4E-A234-E40F1A99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8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1EA4E-A7F9-5D42-9D02-CDC4EA7E6E2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77E78-1131-4F4E-A234-E40F1A99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1EA4E-A7F9-5D42-9D02-CDC4EA7E6E2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77E78-1131-4F4E-A234-E40F1A99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1EA4E-A7F9-5D42-9D02-CDC4EA7E6E2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77E78-1131-4F4E-A234-E40F1A99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1EA4E-A7F9-5D42-9D02-CDC4EA7E6E2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77E78-1131-4F4E-A234-E40F1A99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5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57353" y="326677"/>
            <a:ext cx="4998688" cy="687931"/>
            <a:chOff x="3757353" y="326677"/>
            <a:chExt cx="4998688" cy="6879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35515"/>
            <a:stretch/>
          </p:blipFill>
          <p:spPr>
            <a:xfrm>
              <a:off x="5047641" y="326677"/>
              <a:ext cx="3708400" cy="687931"/>
            </a:xfrm>
            <a:prstGeom prst="rect">
              <a:avLst/>
            </a:prstGeom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>
              <a:off x="3757353" y="376781"/>
              <a:ext cx="1469480" cy="5501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/>
                <a:t>AUS &amp; NZ </a:t>
              </a: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529CE2A-A2A4-9543-A985-68DA6BDE7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43032"/>
              </p:ext>
            </p:extLst>
          </p:nvPr>
        </p:nvGraphicFramePr>
        <p:xfrm>
          <a:off x="335512" y="1253652"/>
          <a:ext cx="8472975" cy="540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652">
                  <a:extLst>
                    <a:ext uri="{9D8B030D-6E8A-4147-A177-3AD203B41FA5}">
                      <a16:colId xmlns:a16="http://schemas.microsoft.com/office/drawing/2014/main" val="2585406180"/>
                    </a:ext>
                  </a:extLst>
                </a:gridCol>
                <a:gridCol w="1413163">
                  <a:extLst>
                    <a:ext uri="{9D8B030D-6E8A-4147-A177-3AD203B41FA5}">
                      <a16:colId xmlns:a16="http://schemas.microsoft.com/office/drawing/2014/main" val="669330202"/>
                    </a:ext>
                  </a:extLst>
                </a:gridCol>
                <a:gridCol w="1047404">
                  <a:extLst>
                    <a:ext uri="{9D8B030D-6E8A-4147-A177-3AD203B41FA5}">
                      <a16:colId xmlns:a16="http://schemas.microsoft.com/office/drawing/2014/main" val="862442561"/>
                    </a:ext>
                  </a:extLst>
                </a:gridCol>
                <a:gridCol w="1629294">
                  <a:extLst>
                    <a:ext uri="{9D8B030D-6E8A-4147-A177-3AD203B41FA5}">
                      <a16:colId xmlns:a16="http://schemas.microsoft.com/office/drawing/2014/main" val="3976479396"/>
                    </a:ext>
                  </a:extLst>
                </a:gridCol>
                <a:gridCol w="1893299">
                  <a:extLst>
                    <a:ext uri="{9D8B030D-6E8A-4147-A177-3AD203B41FA5}">
                      <a16:colId xmlns:a16="http://schemas.microsoft.com/office/drawing/2014/main" val="3708567211"/>
                    </a:ext>
                  </a:extLst>
                </a:gridCol>
                <a:gridCol w="1412163">
                  <a:extLst>
                    <a:ext uri="{9D8B030D-6E8A-4147-A177-3AD203B41FA5}">
                      <a16:colId xmlns:a16="http://schemas.microsoft.com/office/drawing/2014/main" val="4029779448"/>
                    </a:ext>
                  </a:extLst>
                </a:gridCol>
              </a:tblGrid>
              <a:tr h="554105">
                <a:tc>
                  <a:txBody>
                    <a:bodyPr/>
                    <a:lstStyle/>
                    <a:p>
                      <a:r>
                        <a:rPr lang="en-US" dirty="0"/>
                        <a:t>Voyage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 (CS/GT)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313780"/>
                  </a:ext>
                </a:extLst>
              </a:tr>
              <a:tr h="554105">
                <a:tc>
                  <a:txBody>
                    <a:bodyPr/>
                    <a:lstStyle/>
                    <a:p>
                      <a:r>
                        <a:rPr lang="en-US" sz="1400" dirty="0"/>
                        <a:t>CANYONS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Cape Darnley, E. Antarctica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03 Jan – 3 Mar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Proposed process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Alix Post/Zanna Chase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scheduled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30632"/>
                  </a:ext>
                </a:extLst>
              </a:tr>
              <a:tr h="554105">
                <a:tc>
                  <a:txBody>
                    <a:bodyPr/>
                    <a:lstStyle/>
                    <a:p>
                      <a:r>
                        <a:rPr lang="en-US" sz="1400" dirty="0"/>
                        <a:t>SOTS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~140E/47S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 Apr – 12 May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Process study (time-series)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Elizabeth </a:t>
                      </a:r>
                      <a:r>
                        <a:rPr lang="en-US" sz="1400" dirty="0" err="1"/>
                        <a:t>Shadwick</a:t>
                      </a:r>
                      <a:r>
                        <a:rPr lang="en-US" sz="1400" dirty="0"/>
                        <a:t>/Zanna Chase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scheduled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325003"/>
                  </a:ext>
                </a:extLst>
              </a:tr>
              <a:tr h="554105">
                <a:tc>
                  <a:txBody>
                    <a:bodyPr/>
                    <a:lstStyle/>
                    <a:p>
                      <a:r>
                        <a:rPr lang="en-US" sz="1400" dirty="0"/>
                        <a:t>INIV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~140E to 55S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 May – 06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Nutrient intercomparison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Cassie </a:t>
                      </a:r>
                      <a:r>
                        <a:rPr lang="en-US" sz="1400" dirty="0" err="1"/>
                        <a:t>Schwanger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scheduled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12335"/>
                  </a:ext>
                </a:extLst>
              </a:tr>
              <a:tr h="554105">
                <a:tc>
                  <a:txBody>
                    <a:bodyPr/>
                    <a:lstStyle/>
                    <a:p>
                      <a:r>
                        <a:rPr lang="en-US" sz="1400" dirty="0"/>
                        <a:t>I9S (MISO)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Ice edge to </a:t>
                      </a:r>
                      <a:r>
                        <a:rPr lang="en-US" sz="1400" dirty="0" err="1"/>
                        <a:t>Aus</a:t>
                      </a:r>
                      <a:r>
                        <a:rPr lang="en-US" sz="1400" dirty="0"/>
                        <a:t> on ~115E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Jan – Feb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GEOTRACES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Stephen </a:t>
                      </a:r>
                      <a:r>
                        <a:rPr lang="en-US" sz="1400" dirty="0" err="1"/>
                        <a:t>Rintoul</a:t>
                      </a:r>
                      <a:r>
                        <a:rPr lang="en-US" sz="1400" dirty="0"/>
                        <a:t>/Andrew Bowie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160946"/>
                  </a:ext>
                </a:extLst>
              </a:tr>
              <a:tr h="554105">
                <a:tc>
                  <a:txBody>
                    <a:bodyPr/>
                    <a:lstStyle/>
                    <a:p>
                      <a:r>
                        <a:rPr lang="en-US" sz="1400" dirty="0"/>
                        <a:t>Denman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Denman glacier region -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Jan – Feb 2023 or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Potential process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Taryn Noble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84941"/>
                  </a:ext>
                </a:extLst>
              </a:tr>
              <a:tr h="554105">
                <a:tc>
                  <a:txBody>
                    <a:bodyPr/>
                    <a:lstStyle/>
                    <a:p>
                      <a:r>
                        <a:rPr lang="en-US" sz="1400" dirty="0"/>
                        <a:t>Marginal Ice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MIZ, 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Sept-Oct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Potential process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Petra Heil/Michael Ellwood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 be submitted. On RVIB </a:t>
                      </a:r>
                      <a:r>
                        <a:rPr lang="en-US" sz="1400" dirty="0" err="1"/>
                        <a:t>Nuyina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287577"/>
                  </a:ext>
                </a:extLst>
              </a:tr>
              <a:tr h="554105">
                <a:tc>
                  <a:txBody>
                    <a:bodyPr/>
                    <a:lstStyle/>
                    <a:p>
                      <a:r>
                        <a:rPr lang="en-US" sz="1400" dirty="0"/>
                        <a:t>Denman shelf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Denman glacier region - shelf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Jan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Potential process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Helen Philips/Delphine </a:t>
                      </a:r>
                      <a:r>
                        <a:rPr lang="en-US" sz="1400" dirty="0" err="1"/>
                        <a:t>Lannuzel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 be submitted. On RVIB </a:t>
                      </a:r>
                      <a:r>
                        <a:rPr lang="en-US" sz="1400" dirty="0" err="1"/>
                        <a:t>Nuyina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054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63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19843" y="326677"/>
            <a:ext cx="5036198" cy="687931"/>
            <a:chOff x="3719843" y="326677"/>
            <a:chExt cx="5036198" cy="6879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35515"/>
            <a:stretch/>
          </p:blipFill>
          <p:spPr>
            <a:xfrm>
              <a:off x="5047641" y="326677"/>
              <a:ext cx="3708400" cy="687931"/>
            </a:xfrm>
            <a:prstGeom prst="rect">
              <a:avLst/>
            </a:prstGeom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>
              <a:off x="3719843" y="376781"/>
              <a:ext cx="1506991" cy="5501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AUS &amp; NZ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BACD10D-0CC9-9044-9CB3-04849DECC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88" y="1425138"/>
            <a:ext cx="3879643" cy="29367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5DAF69-50B9-CD43-8579-51E40EF35D8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3333" r="2368" b="55625"/>
          <a:stretch>
            <a:fillRect/>
          </a:stretch>
        </p:blipFill>
        <p:spPr>
          <a:xfrm>
            <a:off x="3719843" y="3092561"/>
            <a:ext cx="4940002" cy="3388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7ADD70-76CB-1F41-8C13-942B7F51054B}"/>
              </a:ext>
            </a:extLst>
          </p:cNvPr>
          <p:cNvSpPr/>
          <p:nvPr/>
        </p:nvSpPr>
        <p:spPr>
          <a:xfrm>
            <a:off x="5449749" y="5053237"/>
            <a:ext cx="549829" cy="392744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10798-B4F1-5442-8477-BCDBCA222CE9}"/>
              </a:ext>
            </a:extLst>
          </p:cNvPr>
          <p:cNvSpPr txBox="1"/>
          <p:nvPr/>
        </p:nvSpPr>
        <p:spPr>
          <a:xfrm>
            <a:off x="5226833" y="4789833"/>
            <a:ext cx="109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Denman region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84DCB-1888-1B48-8A73-F648CB7F0551}"/>
              </a:ext>
            </a:extLst>
          </p:cNvPr>
          <p:cNvSpPr txBox="1"/>
          <p:nvPr/>
        </p:nvSpPr>
        <p:spPr>
          <a:xfrm>
            <a:off x="1416895" y="12404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MISO (I9S)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DFE14D-A930-C347-830F-681BABF90B1B}"/>
              </a:ext>
            </a:extLst>
          </p:cNvPr>
          <p:cNvSpPr>
            <a:spLocks noChangeAspect="1"/>
          </p:cNvSpPr>
          <p:nvPr/>
        </p:nvSpPr>
        <p:spPr>
          <a:xfrm>
            <a:off x="7713332" y="4696450"/>
            <a:ext cx="90440" cy="90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5B1236-9C6D-5C4A-B630-C14B0BCAE110}"/>
              </a:ext>
            </a:extLst>
          </p:cNvPr>
          <p:cNvSpPr txBox="1"/>
          <p:nvPr/>
        </p:nvSpPr>
        <p:spPr>
          <a:xfrm>
            <a:off x="7513944" y="4495449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C000"/>
                </a:solidFill>
              </a:rPr>
              <a:t>SOTS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80515A-4EF8-6548-BB2D-8ED499D96A42}"/>
              </a:ext>
            </a:extLst>
          </p:cNvPr>
          <p:cNvSpPr txBox="1"/>
          <p:nvPr/>
        </p:nvSpPr>
        <p:spPr>
          <a:xfrm>
            <a:off x="4130606" y="5087800"/>
            <a:ext cx="109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CANYONS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CFDB50-B971-3242-ACFC-1AFBEAAC7C11}"/>
              </a:ext>
            </a:extLst>
          </p:cNvPr>
          <p:cNvSpPr txBox="1"/>
          <p:nvPr/>
        </p:nvSpPr>
        <p:spPr>
          <a:xfrm>
            <a:off x="4026131" y="258417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of CANYONS, Denman and SOTS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A68F0A-76E7-764A-A0AB-2F7EA697C5DB}"/>
              </a:ext>
            </a:extLst>
          </p:cNvPr>
          <p:cNvSpPr txBox="1"/>
          <p:nvPr/>
        </p:nvSpPr>
        <p:spPr>
          <a:xfrm>
            <a:off x="387927" y="37678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is that?</a:t>
            </a:r>
          </a:p>
        </p:txBody>
      </p:sp>
    </p:spTree>
    <p:extLst>
      <p:ext uri="{BB962C8B-B14F-4D97-AF65-F5344CB8AC3E}">
        <p14:creationId xmlns:p14="http://schemas.microsoft.com/office/powerpoint/2010/main" val="14811135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12219</TotalTime>
  <Words>220</Words>
  <Application>Microsoft Macintosh PowerPoint</Application>
  <PresentationFormat>On-screen Show (4:3)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Default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Zanna Chase</dc:creator>
  <cp:lastModifiedBy>Zanna Chase</cp:lastModifiedBy>
  <cp:revision>138</cp:revision>
  <cp:lastPrinted>2017-09-18T08:08:52Z</cp:lastPrinted>
  <dcterms:created xsi:type="dcterms:W3CDTF">2016-09-05T15:54:06Z</dcterms:created>
  <dcterms:modified xsi:type="dcterms:W3CDTF">2021-09-15T06:53:32Z</dcterms:modified>
</cp:coreProperties>
</file>