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7"/>
    <p:restoredTop sz="94694"/>
  </p:normalViewPr>
  <p:slideViewPr>
    <p:cSldViewPr snapToGrid="0" snapToObjects="1" showGuides="1">
      <p:cViewPr varScale="1">
        <p:scale>
          <a:sx n="128" d="100"/>
          <a:sy n="128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38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8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44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7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41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C3A6-9A09-1946-AF0B-BD9A48F130C8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CBBB-A649-2F48-AA76-139E83D16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8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DA8789-175F-0A49-947D-BBF713DF8F84}"/>
              </a:ext>
            </a:extLst>
          </p:cNvPr>
          <p:cNvSpPr/>
          <p:nvPr/>
        </p:nvSpPr>
        <p:spPr>
          <a:xfrm>
            <a:off x="0" y="0"/>
            <a:ext cx="9144000" cy="8455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45EB72-B49C-8F47-874E-3491F49B1B82}"/>
              </a:ext>
            </a:extLst>
          </p:cNvPr>
          <p:cNvSpPr txBox="1"/>
          <p:nvPr/>
        </p:nvSpPr>
        <p:spPr>
          <a:xfrm>
            <a:off x="173907" y="199200"/>
            <a:ext cx="634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Helvetica" pitchFamily="2" charset="0"/>
              </a:rPr>
              <a:t>GEOTRACES Japan Activity</a:t>
            </a:r>
            <a:endParaRPr kumimoji="1" lang="ja-JP" altLang="en-US" sz="36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2721A0-0B0E-194F-A03D-8D90D22DE326}"/>
              </a:ext>
            </a:extLst>
          </p:cNvPr>
          <p:cNvSpPr txBox="1"/>
          <p:nvPr/>
        </p:nvSpPr>
        <p:spPr>
          <a:xfrm>
            <a:off x="380937" y="889525"/>
            <a:ext cx="867228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Helvetica" pitchFamily="2" charset="0"/>
              </a:rPr>
              <a:t>GEOTRACES symposium and relevant sessions during scientific meetings (Online meeting)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  - PICES 2020 annual meeting (Oct 2020)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  - Geochemical Society of Japan (Nov 2020)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  - Oceanographic Society of Japan (Nov 2020)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  - Japanese GEOTRACES symposium (Mar 2021)</a:t>
            </a:r>
          </a:p>
          <a:p>
            <a:endParaRPr kumimoji="1" lang="en-US" altLang="ja-JP" sz="1400" dirty="0">
              <a:latin typeface="Helvetica" pitchFamily="2" charset="0"/>
            </a:endParaRPr>
          </a:p>
          <a:p>
            <a:r>
              <a:rPr kumimoji="1" lang="en-US" altLang="ja-JP" sz="2400" b="1" dirty="0">
                <a:latin typeface="Helvetica" pitchFamily="2" charset="0"/>
              </a:rPr>
              <a:t>GEOTRACES relevant publications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 Japanese GEOTRACES investigators </a:t>
            </a:r>
            <a:r>
              <a:rPr kumimoji="1" lang="en-US" altLang="ja-JP" sz="2000" dirty="0">
                <a:highlight>
                  <a:srgbClr val="FFFF00"/>
                </a:highlight>
                <a:latin typeface="Helvetica" pitchFamily="2" charset="0"/>
              </a:rPr>
              <a:t>published total 23 peer reviewed </a:t>
            </a:r>
          </a:p>
          <a:p>
            <a:r>
              <a:rPr kumimoji="1" lang="en-US" altLang="ja-JP" sz="2000" dirty="0">
                <a:highlight>
                  <a:srgbClr val="FFFF00"/>
                </a:highlight>
                <a:latin typeface="Helvetica" pitchFamily="2" charset="0"/>
              </a:rPr>
              <a:t>  journal articles.</a:t>
            </a: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endParaRPr kumimoji="1" lang="en-US" altLang="ja-JP" sz="1400" i="1" dirty="0">
              <a:latin typeface="Helvetica" pitchFamily="2" charset="0"/>
            </a:endParaRPr>
          </a:p>
          <a:p>
            <a:r>
              <a:rPr kumimoji="1" lang="en-US" altLang="ja-JP" sz="1400" i="1" dirty="0" err="1">
                <a:latin typeface="Helvetica" pitchFamily="2" charset="0"/>
              </a:rPr>
              <a:t>Nishioka</a:t>
            </a:r>
            <a:r>
              <a:rPr kumimoji="1" lang="en-US" altLang="ja-JP" sz="1400" i="1" dirty="0">
                <a:latin typeface="Helvetica" pitchFamily="2" charset="0"/>
              </a:rPr>
              <a:t> et al. (2020) </a:t>
            </a:r>
            <a:r>
              <a:rPr lang="en-AU" altLang="ja-JP" sz="1400" i="1" dirty="0">
                <a:latin typeface="Helvetica" pitchFamily="2" charset="0"/>
              </a:rPr>
              <a:t>Subpolar marginal seas fuel the North Pacific through the intermediate water at the termination of the global ocean circulation</a:t>
            </a:r>
            <a:r>
              <a:rPr lang="en-US" altLang="ja-JP" sz="1400" i="1" dirty="0">
                <a:latin typeface="Helvetica" pitchFamily="2" charset="0"/>
              </a:rPr>
              <a:t>, PNAS, 117, 12665-12673.</a:t>
            </a:r>
            <a:endParaRPr kumimoji="1" lang="en-US" altLang="ja-JP" sz="1400" i="1" dirty="0">
              <a:latin typeface="Helvetica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E45DEF-92C6-2D47-A564-1EFD7BA3B3F7}"/>
              </a:ext>
            </a:extLst>
          </p:cNvPr>
          <p:cNvSpPr txBox="1"/>
          <p:nvPr/>
        </p:nvSpPr>
        <p:spPr>
          <a:xfrm>
            <a:off x="6466857" y="432800"/>
            <a:ext cx="2677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Helvetica" pitchFamily="2" charset="0"/>
              </a:rPr>
              <a:t>April 1</a:t>
            </a:r>
            <a:r>
              <a:rPr kumimoji="1" lang="en-US" altLang="ja-JP" sz="1400" baseline="30000" dirty="0">
                <a:solidFill>
                  <a:schemeClr val="bg1"/>
                </a:solidFill>
                <a:latin typeface="Helvetica" pitchFamily="2" charset="0"/>
              </a:rPr>
              <a:t>st</a:t>
            </a:r>
            <a:r>
              <a:rPr kumimoji="1" lang="en-US" altLang="ja-JP" sz="1400" dirty="0">
                <a:solidFill>
                  <a:schemeClr val="bg1"/>
                </a:solidFill>
                <a:latin typeface="Helvetica" pitchFamily="2" charset="0"/>
              </a:rPr>
              <a:t>, 2020 – April 30</a:t>
            </a:r>
            <a:r>
              <a:rPr kumimoji="1" lang="en-US" altLang="ja-JP" sz="1400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kumimoji="1" lang="en-US" altLang="ja-JP" sz="1400" dirty="0">
                <a:solidFill>
                  <a:schemeClr val="bg1"/>
                </a:solidFill>
                <a:latin typeface="Helvetica" pitchFamily="2" charset="0"/>
              </a:rPr>
              <a:t>, 2021</a:t>
            </a:r>
            <a:endParaRPr kumimoji="1" lang="ja-JP" altLang="en-US" sz="14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7" name="図 6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EE3ADD27-FE93-5648-B291-53CED419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94" y="4118786"/>
            <a:ext cx="4519940" cy="2189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CFB21F-7130-3145-A4BB-9052D8E2D8D3}"/>
              </a:ext>
            </a:extLst>
          </p:cNvPr>
          <p:cNvSpPr txBox="1"/>
          <p:nvPr/>
        </p:nvSpPr>
        <p:spPr>
          <a:xfrm>
            <a:off x="4900877" y="4474632"/>
            <a:ext cx="4035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err="1">
                <a:latin typeface="Helvetica" pitchFamily="2" charset="0"/>
              </a:rPr>
              <a:t>Nishioka</a:t>
            </a:r>
            <a:r>
              <a:rPr kumimoji="1" lang="en-US" altLang="ja-JP" dirty="0">
                <a:latin typeface="Helvetica" pitchFamily="2" charset="0"/>
              </a:rPr>
              <a:t> et al. (2020) reported the process that determine the chemical properties of intermediate water and uplift of Fe and nutrients to the main thermocline in the</a:t>
            </a:r>
            <a:r>
              <a:rPr kumimoji="1" lang="en-US" altLang="ja-JP" dirty="0">
                <a:highlight>
                  <a:srgbClr val="FFFF00"/>
                </a:highlight>
                <a:latin typeface="Helvetica" pitchFamily="2" charset="0"/>
              </a:rPr>
              <a:t> subarctic </a:t>
            </a:r>
            <a:r>
              <a:rPr kumimoji="1" lang="en-US" altLang="ja-JP" dirty="0">
                <a:latin typeface="Helvetica" pitchFamily="2" charset="0"/>
              </a:rPr>
              <a:t>Pacific.</a:t>
            </a:r>
            <a:endParaRPr kumimoji="1" lang="ja-JP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8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FF9A82B-F0C4-4441-B0D3-975EC0D9B38B}"/>
              </a:ext>
            </a:extLst>
          </p:cNvPr>
          <p:cNvGrpSpPr/>
          <p:nvPr/>
        </p:nvGrpSpPr>
        <p:grpSpPr>
          <a:xfrm>
            <a:off x="4490368" y="802078"/>
            <a:ext cx="4659352" cy="5898393"/>
            <a:chOff x="4397829" y="777031"/>
            <a:chExt cx="4659352" cy="589839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F079034-5D87-F945-BBBD-C7C9E4912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725" r="1671"/>
            <a:stretch/>
          </p:blipFill>
          <p:spPr>
            <a:xfrm>
              <a:off x="4397829" y="777031"/>
              <a:ext cx="4659352" cy="5898393"/>
            </a:xfrm>
            <a:prstGeom prst="rect">
              <a:avLst/>
            </a:prstGeom>
          </p:spPr>
        </p:pic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CF9156F7-C594-5847-8A8E-CCA6A4CAEF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8077" y="4554195"/>
              <a:ext cx="122474" cy="12247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B082979F-713A-EA41-AC9B-4A187A249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7508" y="3269686"/>
              <a:ext cx="122474" cy="12247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7DBCAB-4C79-0642-9595-EBB5D5ECF72F}"/>
              </a:ext>
            </a:extLst>
          </p:cNvPr>
          <p:cNvSpPr txBox="1"/>
          <p:nvPr/>
        </p:nvSpPr>
        <p:spPr>
          <a:xfrm>
            <a:off x="144878" y="987993"/>
            <a:ext cx="434549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>
                <a:latin typeface="Helvetica" pitchFamily="2" charset="0"/>
              </a:rPr>
              <a:t>PI</a:t>
            </a:r>
            <a:r>
              <a:rPr kumimoji="1" lang="en-US" altLang="ja-JP" sz="2000" b="1" dirty="0">
                <a:latin typeface="Helvetica" pitchFamily="2" charset="0"/>
              </a:rPr>
              <a:t>: Hajime Obata (AORI, U. Tokyo)</a:t>
            </a:r>
          </a:p>
          <a:p>
            <a:r>
              <a:rPr kumimoji="1" lang="en-US" altLang="ja-JP" sz="2000" b="1" u="sng" dirty="0">
                <a:latin typeface="Helvetica" pitchFamily="2" charset="0"/>
              </a:rPr>
              <a:t>Ship</a:t>
            </a:r>
            <a:r>
              <a:rPr kumimoji="1" lang="en-US" altLang="ja-JP" sz="2000" b="1" dirty="0">
                <a:latin typeface="Helvetica" pitchFamily="2" charset="0"/>
              </a:rPr>
              <a:t>: R/V </a:t>
            </a:r>
            <a:r>
              <a:rPr kumimoji="1" lang="en-US" altLang="ja-JP" sz="2000" b="1" i="1" dirty="0">
                <a:latin typeface="Helvetica" pitchFamily="2" charset="0"/>
              </a:rPr>
              <a:t>Hakuho-</a:t>
            </a:r>
            <a:r>
              <a:rPr kumimoji="1" lang="en-US" altLang="ja-JP" sz="2000" b="1" i="1" dirty="0" err="1">
                <a:latin typeface="Helvetica" pitchFamily="2" charset="0"/>
              </a:rPr>
              <a:t>maru</a:t>
            </a:r>
            <a:endParaRPr kumimoji="1" lang="en-US" altLang="ja-JP" sz="2000" b="1" i="1" dirty="0">
              <a:latin typeface="Helvetica" pitchFamily="2" charset="0"/>
            </a:endParaRPr>
          </a:p>
          <a:p>
            <a:r>
              <a:rPr kumimoji="1" lang="en-US" altLang="ja-JP" sz="2000" b="1" i="1" dirty="0">
                <a:latin typeface="Helvetica" pitchFamily="2" charset="0"/>
              </a:rPr>
              <a:t>         </a:t>
            </a:r>
            <a:r>
              <a:rPr kumimoji="1" lang="en-US" altLang="ja-JP" sz="2000" b="1" dirty="0">
                <a:latin typeface="Helvetica" pitchFamily="2" charset="0"/>
              </a:rPr>
              <a:t> (JAMSTEC)</a:t>
            </a:r>
          </a:p>
          <a:p>
            <a:endParaRPr kumimoji="1" lang="en-US" altLang="ja-JP" sz="900" dirty="0">
              <a:latin typeface="Helvetica" pitchFamily="2" charset="0"/>
            </a:endParaRPr>
          </a:p>
          <a:p>
            <a:r>
              <a:rPr kumimoji="1" lang="en-US" altLang="ja-JP" sz="2000" dirty="0">
                <a:highlight>
                  <a:srgbClr val="FFFF00"/>
                </a:highlight>
                <a:latin typeface="Helvetica" pitchFamily="2" charset="0"/>
              </a:rPr>
              <a:t>The ship is under renovation until the end of this year. It will get a 10,000-m of </a:t>
            </a:r>
            <a:r>
              <a:rPr kumimoji="1" lang="en-US" altLang="ja-JP" sz="2000" dirty="0" err="1">
                <a:highlight>
                  <a:srgbClr val="FFFF00"/>
                </a:highlight>
                <a:latin typeface="Helvetica" pitchFamily="2" charset="0"/>
              </a:rPr>
              <a:t>Vectran</a:t>
            </a:r>
            <a:r>
              <a:rPr kumimoji="1" lang="en-US" altLang="ja-JP" sz="2000" dirty="0">
                <a:highlight>
                  <a:srgbClr val="FFFF00"/>
                </a:highlight>
                <a:latin typeface="Helvetica" pitchFamily="2" charset="0"/>
              </a:rPr>
              <a:t> cable (Made in Japan). We will have a test cruise for clean sampling in February - March 2022.</a:t>
            </a:r>
          </a:p>
          <a:p>
            <a:endParaRPr kumimoji="1" lang="en-US" altLang="ja-JP" sz="2000" u="sng" dirty="0">
              <a:latin typeface="Helvetica" pitchFamily="2" charset="0"/>
            </a:endParaRPr>
          </a:p>
          <a:p>
            <a:r>
              <a:rPr kumimoji="1" lang="en-US" altLang="ja-JP" sz="2000" b="1" u="sng" dirty="0">
                <a:latin typeface="Helvetica" pitchFamily="2" charset="0"/>
              </a:rPr>
              <a:t>Schedule (Tokyo - Tokyo)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Leg 1: June 30 – July 26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Leg 2: July 30 – Aug 24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Leg 3: Aug 30 – Sep 20</a:t>
            </a:r>
          </a:p>
          <a:p>
            <a:endParaRPr kumimoji="1" lang="en-US" altLang="ja-JP" sz="2000" dirty="0">
              <a:latin typeface="Helvetica" pitchFamily="2" charset="0"/>
            </a:endParaRPr>
          </a:p>
          <a:p>
            <a:r>
              <a:rPr kumimoji="1" lang="en-US" altLang="ja-JP" sz="2000" b="1" u="sng" dirty="0">
                <a:latin typeface="Helvetica" pitchFamily="2" charset="0"/>
              </a:rPr>
              <a:t>Sample type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Water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Sediment</a:t>
            </a:r>
          </a:p>
          <a:p>
            <a:r>
              <a:rPr kumimoji="1" lang="en-US" altLang="ja-JP" sz="2000" dirty="0">
                <a:latin typeface="Helvetica" pitchFamily="2" charset="0"/>
              </a:rPr>
              <a:t> Aerosol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FE7099-CD20-FF43-ABB4-44DD71B5C90F}"/>
              </a:ext>
            </a:extLst>
          </p:cNvPr>
          <p:cNvSpPr/>
          <p:nvPr/>
        </p:nvSpPr>
        <p:spPr>
          <a:xfrm>
            <a:off x="0" y="0"/>
            <a:ext cx="9144000" cy="8455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4B5BB0-8FAF-754A-ABFF-4C0EE679B64D}"/>
              </a:ext>
            </a:extLst>
          </p:cNvPr>
          <p:cNvSpPr txBox="1"/>
          <p:nvPr/>
        </p:nvSpPr>
        <p:spPr>
          <a:xfrm>
            <a:off x="144878" y="184686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Helvetica" pitchFamily="2" charset="0"/>
              </a:rPr>
              <a:t>GEOTRACES GP22 Cruise in 2022</a:t>
            </a:r>
            <a:endParaRPr kumimoji="1" lang="ja-JP" altLang="en-US" sz="3600" b="1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3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並んだ船&#10;&#10;自動的に生成された説明">
            <a:extLst>
              <a:ext uri="{FF2B5EF4-FFF2-40B4-BE49-F238E27FC236}">
                <a16:creationId xmlns:a16="http://schemas.microsoft.com/office/drawing/2014/main" id="{5D5CDA57-C284-6C45-8C6B-D00B10CBB5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71999" cy="3427793"/>
          </a:xfrm>
          <a:prstGeom prst="rect">
            <a:avLst/>
          </a:prstGeom>
        </p:spPr>
      </p:pic>
      <p:pic>
        <p:nvPicPr>
          <p:cNvPr id="7" name="図 6" descr="港に停泊しているボート&#10;&#10;中程度の精度で自動的に生成された説明">
            <a:extLst>
              <a:ext uri="{FF2B5EF4-FFF2-40B4-BE49-F238E27FC236}">
                <a16:creationId xmlns:a16="http://schemas.microsoft.com/office/drawing/2014/main" id="{30981D32-9018-8A47-8ABB-28A9085D9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9"/>
            <a:ext cx="4572000" cy="34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252</Words>
  <Application>Microsoft Macintosh PowerPoint</Application>
  <PresentationFormat>画面に合わせる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近藤　能子</dc:creator>
  <cp:lastModifiedBy>小畑　元</cp:lastModifiedBy>
  <cp:revision>12</cp:revision>
  <dcterms:created xsi:type="dcterms:W3CDTF">2021-08-30T02:59:27Z</dcterms:created>
  <dcterms:modified xsi:type="dcterms:W3CDTF">2021-09-01T08:32:56Z</dcterms:modified>
</cp:coreProperties>
</file>