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"/>
  </p:notesMasterIdLst>
  <p:sldIdLst>
    <p:sldId id="257" r:id="rId2"/>
    <p:sldId id="27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B2FE-C4FE-49C6-8779-A957F3E2C2FB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57EAF-1D2F-47AE-A5F9-7810C7E57A0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1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7876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362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8511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08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70983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26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5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214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06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Z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7177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114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834C921-C356-449C-98AE-84958E0AD1C3}" type="datetimeFigureOut">
              <a:rPr lang="en-ZA" smtClean="0"/>
              <a:t>2021/09/17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2478EF9-056B-467D-8B06-2D9FD224971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957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610EEE1-B693-476C-AD81-CC30DA505E8E}"/>
              </a:ext>
            </a:extLst>
          </p:cNvPr>
          <p:cNvSpPr/>
          <p:nvPr/>
        </p:nvSpPr>
        <p:spPr>
          <a:xfrm>
            <a:off x="6222180" y="1911080"/>
            <a:ext cx="5370822" cy="46800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14400"/>
          </a:xfrm>
        </p:spPr>
        <p:txBody>
          <a:bodyPr>
            <a:normAutofit fontScale="90000"/>
          </a:bodyPr>
          <a:lstStyle/>
          <a:p>
            <a:r>
              <a:rPr lang="en-US" sz="3200" cap="none" dirty="0"/>
              <a:t>South Africa, Annual Report</a:t>
            </a:r>
            <a:br>
              <a:rPr lang="en-US" sz="3200" cap="none" dirty="0"/>
            </a:br>
            <a:r>
              <a:rPr lang="en-US" sz="3200" cap="none" dirty="0"/>
              <a:t>Highlights of completed work 2020-2021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3203806" y="3278361"/>
            <a:ext cx="6807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>
                <a:solidFill>
                  <a:schemeClr val="bg1"/>
                </a:solidFill>
              </a:rPr>
              <a:t>Compiled by Susanne Fietz, Stellenbosch University, South Africa </a:t>
            </a:r>
          </a:p>
        </p:txBody>
      </p:sp>
      <p:pic>
        <p:nvPicPr>
          <p:cNvPr id="5" name="Picture 2" descr="https://www4.obs-mip.fr/wp-content-omp/uploads/sites/31/2021/09/21_Cloete-1024x917.jpg">
            <a:extLst>
              <a:ext uri="{FF2B5EF4-FFF2-40B4-BE49-F238E27FC236}">
                <a16:creationId xmlns:a16="http://schemas.microsoft.com/office/drawing/2014/main" id="{9FE59D3B-26B2-4F2E-9922-36FA409AF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63" y="1911080"/>
            <a:ext cx="5226159" cy="468006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144DEB0-622E-48AD-AC9A-EED10F6150B9}"/>
              </a:ext>
            </a:extLst>
          </p:cNvPr>
          <p:cNvSpPr/>
          <p:nvPr/>
        </p:nvSpPr>
        <p:spPr>
          <a:xfrm>
            <a:off x="743663" y="1172416"/>
            <a:ext cx="5226158" cy="646331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Geotraces</a:t>
            </a:r>
            <a:r>
              <a:rPr lang="en-US" dirty="0">
                <a:solidFill>
                  <a:schemeClr val="bg1"/>
                </a:solidFill>
              </a:rPr>
              <a:t> highlight Sept 2021, Dr Ryan Cloete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Cadmium in the Southern Ocean</a:t>
            </a:r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1026" name="8542FDC0-96DE-4BCA-9D09-C6CBDA1B6FB6">
            <a:extLst>
              <a:ext uri="{FF2B5EF4-FFF2-40B4-BE49-F238E27FC236}">
                <a16:creationId xmlns:a16="http://schemas.microsoft.com/office/drawing/2014/main" id="{328FFA1A-3EF0-4631-8733-D52A21658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152" y="1911080"/>
            <a:ext cx="3028706" cy="227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11EEDFC-DABE-4C23-9899-113E53BEC17E}"/>
              </a:ext>
            </a:extLst>
          </p:cNvPr>
          <p:cNvSpPr/>
          <p:nvPr/>
        </p:nvSpPr>
        <p:spPr>
          <a:xfrm>
            <a:off x="6222180" y="1172416"/>
            <a:ext cx="5370821" cy="646331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Dr Tommy Keogh-Ryan, Heather </a:t>
            </a:r>
            <a:r>
              <a:rPr lang="en-US" dirty="0" err="1">
                <a:solidFill>
                  <a:schemeClr val="bg1"/>
                </a:solidFill>
              </a:rPr>
              <a:t>Forrer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Participation in SWINGS cruise</a:t>
            </a:r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10" name="Picture 9" descr="Chart, scatter chart, bubble chart&#10;&#10;Description automatically generated">
            <a:extLst>
              <a:ext uri="{FF2B5EF4-FFF2-40B4-BE49-F238E27FC236}">
                <a16:creationId xmlns:a16="http://schemas.microsoft.com/office/drawing/2014/main" id="{046895FA-17BD-4A89-BE82-DDFDA1E7EE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180" y="4251113"/>
            <a:ext cx="5370822" cy="2340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4" descr="Image">
            <a:extLst>
              <a:ext uri="{FF2B5EF4-FFF2-40B4-BE49-F238E27FC236}">
                <a16:creationId xmlns:a16="http://schemas.microsoft.com/office/drawing/2014/main" id="{660CA573-C87B-4E45-BFA0-36F64CE2AB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523864" y="1911080"/>
            <a:ext cx="1492673" cy="227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65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1663" y="1569513"/>
            <a:ext cx="7729728" cy="100027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SegoeUI"/>
              </a:rPr>
              <a:t>Focus on graduating good number of MSc and PhD candidates </a:t>
            </a:r>
            <a:br>
              <a:rPr lang="en-ZA" dirty="0">
                <a:latin typeface="SegoeUI"/>
              </a:rPr>
            </a:br>
            <a:r>
              <a:rPr lang="en-ZA" dirty="0">
                <a:latin typeface="SegoeUI"/>
              </a:rPr>
              <a:t>incl. from SADAC countries as potential future </a:t>
            </a:r>
            <a:r>
              <a:rPr lang="en-ZA" dirty="0" err="1">
                <a:latin typeface="SegoeUI"/>
              </a:rPr>
              <a:t>Geotraces</a:t>
            </a:r>
            <a:r>
              <a:rPr lang="en-ZA" dirty="0">
                <a:latin typeface="SegoeUI"/>
              </a:rPr>
              <a:t> reps.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SegoeUI"/>
              </a:rPr>
              <a:t>No planned GEOTRACES special issue publications</a:t>
            </a:r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751663" y="2720058"/>
            <a:ext cx="7729728" cy="403187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SegoeUI"/>
              </a:rPr>
              <a:t>National scientific cruise earliest in 2022 on board SA Agulhas II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SegoeUI"/>
              </a:rPr>
              <a:t>No formal planning of target regions and dates (season) yet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SegoeUI"/>
              </a:rPr>
              <a:t>Key concern: only couple of Southern Ocean and Antarctic projects were funded in the 2021-2023 cycle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SegoeUI"/>
              </a:rPr>
              <a:t>Planned involvement in international partner cruises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ZA" dirty="0">
              <a:latin typeface="SegoeUI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dirty="0">
                <a:latin typeface="SegoeUI"/>
              </a:rPr>
              <a:t>SA activities relevant to </a:t>
            </a:r>
            <a:r>
              <a:rPr lang="en-ZA" dirty="0" err="1">
                <a:latin typeface="SegoeUI"/>
              </a:rPr>
              <a:t>Geotraces</a:t>
            </a:r>
            <a:r>
              <a:rPr lang="en-ZA" dirty="0">
                <a:latin typeface="SegoeUI"/>
              </a:rPr>
              <a:t> activities will likely include: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1600" dirty="0">
                <a:latin typeface="SegoeUI"/>
              </a:rPr>
              <a:t>Major trace metals and iron speciation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1600" dirty="0">
                <a:latin typeface="SegoeUI"/>
              </a:rPr>
              <a:t>Macronutrients and N-isotopes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1600" dirty="0">
                <a:latin typeface="SegoeUI"/>
              </a:rPr>
              <a:t>Aerosols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1600" dirty="0">
                <a:latin typeface="SegoeUI"/>
              </a:rPr>
              <a:t>Phytoplankton community and </a:t>
            </a:r>
            <a:r>
              <a:rPr lang="en-ZA" sz="1600" dirty="0" err="1">
                <a:latin typeface="SegoeUI"/>
              </a:rPr>
              <a:t>photophysiology</a:t>
            </a:r>
            <a:r>
              <a:rPr lang="en-ZA" sz="1600" dirty="0">
                <a:latin typeface="SegoeUI"/>
              </a:rPr>
              <a:t>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ZA" sz="1600" dirty="0">
                <a:latin typeface="SegoeUI"/>
              </a:rPr>
              <a:t>Microbiome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16B148-99AB-4779-9394-EEA4ADE823A2}"/>
              </a:ext>
            </a:extLst>
          </p:cNvPr>
          <p:cNvSpPr txBox="1"/>
          <p:nvPr/>
        </p:nvSpPr>
        <p:spPr>
          <a:xfrm rot="16200000">
            <a:off x="-3203806" y="3278361"/>
            <a:ext cx="68077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/>
              <a:t>Compiled by Susanne Fietz, Stellenbosch University, South Africa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4494DF-A1B0-47A9-A670-C695FB5B57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40666" y="1553950"/>
            <a:ext cx="1620914" cy="2148673"/>
          </a:xfrm>
          <a:prstGeom prst="ellipse">
            <a:avLst/>
          </a:prstGeom>
          <a:ln w="28575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00D59FD-FC80-40D0-8E3B-55276DEFEFD6}"/>
              </a:ext>
            </a:extLst>
          </p:cNvPr>
          <p:cNvSpPr txBox="1"/>
          <p:nvPr/>
        </p:nvSpPr>
        <p:spPr>
          <a:xfrm>
            <a:off x="8978726" y="4908132"/>
            <a:ext cx="29828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Example graduates 2021</a:t>
            </a:r>
            <a:br>
              <a:rPr lang="en-ZA" dirty="0"/>
            </a:br>
            <a:r>
              <a:rPr lang="en-ZA" dirty="0"/>
              <a:t>(submitted Aug 2021) </a:t>
            </a:r>
            <a:br>
              <a:rPr lang="en-ZA" dirty="0"/>
            </a:br>
            <a:r>
              <a:rPr lang="en-ZA" dirty="0"/>
              <a:t>@Stellenbosch University: </a:t>
            </a:r>
          </a:p>
          <a:p>
            <a:r>
              <a:rPr lang="en-ZA" dirty="0"/>
              <a:t>Margret </a:t>
            </a:r>
            <a:r>
              <a:rPr lang="en-ZA" dirty="0" err="1"/>
              <a:t>Ogundare</a:t>
            </a:r>
            <a:r>
              <a:rPr lang="en-ZA" dirty="0"/>
              <a:t>, Nigeria</a:t>
            </a:r>
          </a:p>
          <a:p>
            <a:r>
              <a:rPr lang="en-ZA" dirty="0"/>
              <a:t>Ismael K. </a:t>
            </a:r>
            <a:r>
              <a:rPr lang="en-ZA" dirty="0" err="1"/>
              <a:t>Kangueehi</a:t>
            </a:r>
            <a:r>
              <a:rPr lang="en-ZA" dirty="0"/>
              <a:t>, Namibia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999D75-ED94-4D54-816A-8B3041A3EF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63721" y="2628286"/>
            <a:ext cx="1467386" cy="2148673"/>
          </a:xfrm>
          <a:prstGeom prst="ellipse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05A9D8E0-04F5-431A-91B4-8B3D9E99648A}"/>
              </a:ext>
            </a:extLst>
          </p:cNvPr>
          <p:cNvSpPr txBox="1">
            <a:spLocks/>
          </p:cNvSpPr>
          <p:nvPr/>
        </p:nvSpPr>
        <p:spPr bwMode="black">
          <a:xfrm>
            <a:off x="0" y="-1"/>
            <a:ext cx="12192000" cy="1243173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cap="none" dirty="0">
                <a:latin typeface="+mn-lt"/>
              </a:rPr>
              <a:t>South Africa, Annual Report</a:t>
            </a:r>
            <a:br>
              <a:rPr lang="en-US" cap="none" dirty="0">
                <a:latin typeface="+mn-lt"/>
              </a:rPr>
            </a:br>
            <a:r>
              <a:rPr lang="en-US" cap="none" dirty="0">
                <a:latin typeface="+mn-lt"/>
              </a:rPr>
              <a:t>Planned activities</a:t>
            </a:r>
          </a:p>
        </p:txBody>
      </p:sp>
    </p:spTree>
    <p:extLst>
      <p:ext uri="{BB962C8B-B14F-4D97-AF65-F5344CB8AC3E}">
        <p14:creationId xmlns:p14="http://schemas.microsoft.com/office/powerpoint/2010/main" val="45010084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1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00"/>
      </a:hlink>
      <a:folHlink>
        <a:srgbClr val="000000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0</TotalTime>
  <Words>185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SegoeUI</vt:lpstr>
      <vt:lpstr>Parcel</vt:lpstr>
      <vt:lpstr>South Africa, Annual Report Highlights of completed work 2020-2021</vt:lpstr>
      <vt:lpstr>PowerPoint Presentation</vt:lpstr>
    </vt:vector>
  </TitlesOfParts>
  <Company>Stellenbosch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Africa  Annual Report 2019-2020</dc:title>
  <dc:creator>Fietz, S, Dr [sfietz@sun.ac.za]</dc:creator>
  <cp:lastModifiedBy>Fietz, S, Dr [sfietz@sun.ac.za]</cp:lastModifiedBy>
  <cp:revision>188</cp:revision>
  <dcterms:created xsi:type="dcterms:W3CDTF">2020-09-04T06:15:29Z</dcterms:created>
  <dcterms:modified xsi:type="dcterms:W3CDTF">2021-09-17T09:44:08Z</dcterms:modified>
</cp:coreProperties>
</file>