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1"/>
  </p:notesMasterIdLst>
  <p:sldIdLst>
    <p:sldId id="257" r:id="rId2"/>
    <p:sldId id="284" r:id="rId3"/>
    <p:sldId id="281" r:id="rId4"/>
    <p:sldId id="282" r:id="rId5"/>
    <p:sldId id="283" r:id="rId6"/>
    <p:sldId id="262" r:id="rId7"/>
    <p:sldId id="285" r:id="rId8"/>
    <p:sldId id="261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B2FE-C4FE-49C6-8779-A957F3E2C2FB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57EAF-1D2F-47AE-A5F9-7810C7E57A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1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787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36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11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709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26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214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06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177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114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834C921-C356-449C-98AE-84958E0AD1C3}" type="datetimeFigureOut">
              <a:rPr lang="en-ZA" smtClean="0"/>
              <a:t>2021/09/15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478EF9-056B-467D-8B06-2D9FD22497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957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fietz@sun.ac.z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x.doi.org/10.3389/fmars.2021.65632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016/j.marchem.2021.10403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i.org/10.3389/fmars.2020.61426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doi.org/10.1016/j.dsr.2020.10342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archem.2021.104031" TargetMode="External"/><Relationship Id="rId2" Type="http://schemas.openxmlformats.org/officeDocument/2006/relationships/hyperlink" Target="https://doi.pangaea.de/10.1594/PANGAEA.9327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89/fmars.2020.00468" TargetMode="External"/><Relationship Id="rId5" Type="http://schemas.openxmlformats.org/officeDocument/2006/relationships/hyperlink" Target="https://doi.org/10.1029/2019GC008440" TargetMode="External"/><Relationship Id="rId4" Type="http://schemas.openxmlformats.org/officeDocument/2006/relationships/hyperlink" Target="https://doi.org/10.1016/j.dsr.2020.1034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0"/>
            <a:ext cx="91321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940" y="0"/>
            <a:ext cx="5630186" cy="1645920"/>
          </a:xfrm>
        </p:spPr>
        <p:txBody>
          <a:bodyPr>
            <a:normAutofit fontScale="90000"/>
          </a:bodyPr>
          <a:lstStyle/>
          <a:p>
            <a:r>
              <a:rPr lang="en-US" dirty="0"/>
              <a:t>South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Annual </a:t>
            </a:r>
            <a:r>
              <a:rPr lang="en-US" dirty="0"/>
              <a:t>Report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2020-2021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730649" y="2815117"/>
            <a:ext cx="6807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Compiled by</a:t>
            </a:r>
          </a:p>
          <a:p>
            <a:r>
              <a:rPr lang="en-ZA" sz="2000" dirty="0" smtClean="0"/>
              <a:t>Susanne Fietz, Stellenbosch University, South Africa, </a:t>
            </a:r>
            <a:r>
              <a:rPr lang="en-ZA" sz="2000" dirty="0" smtClean="0">
                <a:hlinkClick r:id="rId3"/>
              </a:rPr>
              <a:t>sfietz@sun.ac.za</a:t>
            </a:r>
            <a:endParaRPr lang="en-ZA" sz="2000" dirty="0" smtClean="0"/>
          </a:p>
        </p:txBody>
      </p:sp>
    </p:spTree>
    <p:extLst>
      <p:ext uri="{BB962C8B-B14F-4D97-AF65-F5344CB8AC3E}">
        <p14:creationId xmlns:p14="http://schemas.microsoft.com/office/powerpoint/2010/main" val="21956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D5C7-7AEB-4ED9-918B-FEA9137D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92" y="3158228"/>
            <a:ext cx="4486656" cy="1141497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GB" cap="none" dirty="0" smtClean="0"/>
              <a:t>CADMIUM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87288" y="4464318"/>
            <a:ext cx="3794760" cy="2194036"/>
          </a:xfrm>
        </p:spPr>
        <p:txBody>
          <a:bodyPr>
            <a:normAutofit lnSpcReduction="10000"/>
          </a:bodyPr>
          <a:lstStyle/>
          <a:p>
            <a:r>
              <a:rPr lang="en-ZA" b="1" dirty="0"/>
              <a:t>UNIQUE WINTER DATASET OF PARTICULATE AND DISSOLVED CADMIUM IN THE INDIAN SECTOR OF THE SOUTHERN OCEAN</a:t>
            </a:r>
          </a:p>
          <a:p>
            <a:r>
              <a:rPr lang="en-US" sz="3200" dirty="0" smtClean="0"/>
              <a:t>Dr. Ryan </a:t>
            </a:r>
            <a:r>
              <a:rPr lang="en-US" sz="3200" dirty="0" err="1" smtClean="0"/>
              <a:t>Cloete</a:t>
            </a:r>
            <a:endParaRPr lang="en-US" sz="3200" dirty="0" smtClean="0"/>
          </a:p>
          <a:p>
            <a:r>
              <a:rPr lang="en-ZA" dirty="0"/>
              <a:t> Front. Mar. Sci. 8:656321. </a:t>
            </a:r>
            <a:r>
              <a:rPr lang="en-ZA" dirty="0" err="1"/>
              <a:t>doi</a:t>
            </a:r>
            <a:r>
              <a:rPr lang="en-ZA" dirty="0"/>
              <a:t>: </a:t>
            </a:r>
            <a:r>
              <a:rPr lang="en-ZA" u="sng" dirty="0">
                <a:hlinkClick r:id="rId2"/>
              </a:rPr>
              <a:t>10.3389/fmars.2021.656321</a:t>
            </a:r>
            <a:endParaRPr lang="en-GB" sz="3200" dirty="0"/>
          </a:p>
          <a:p>
            <a:endParaRPr lang="en-ZA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27B10-2C08-4805-9D77-EB814C68EE4D}"/>
              </a:ext>
            </a:extLst>
          </p:cNvPr>
          <p:cNvSpPr/>
          <p:nvPr/>
        </p:nvSpPr>
        <p:spPr>
          <a:xfrm>
            <a:off x="1661664" y="45950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4335" y="3244333"/>
            <a:ext cx="6858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/>
              <a:t>Highlights</a:t>
            </a:r>
          </a:p>
        </p:txBody>
      </p:sp>
      <p:pic>
        <p:nvPicPr>
          <p:cNvPr id="1026" name="Picture 2" descr="https://www4.obs-mip.fr/wp-content-omp/uploads/sites/31/2021/09/21_Cloete-1024x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99" y="765711"/>
            <a:ext cx="5904601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58702" y="2277921"/>
            <a:ext cx="338460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Geotraces</a:t>
            </a:r>
            <a:r>
              <a:rPr lang="en-US" dirty="0"/>
              <a:t> highlight </a:t>
            </a:r>
            <a:br>
              <a:rPr lang="en-US" dirty="0"/>
            </a:br>
            <a:r>
              <a:rPr lang="en-US" dirty="0"/>
              <a:t>6 Sept 2021</a:t>
            </a:r>
            <a:endParaRPr lang="en-ZA" dirty="0"/>
          </a:p>
        </p:txBody>
      </p:sp>
      <p:pic>
        <p:nvPicPr>
          <p:cNvPr id="1028" name="Picture 4" descr="Outrea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8018"/>
          <a:stretch/>
        </p:blipFill>
        <p:spPr bwMode="auto">
          <a:xfrm>
            <a:off x="430725" y="50667"/>
            <a:ext cx="5564722" cy="19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D5C7-7AEB-4ED9-918B-FEA9137D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86" y="3345383"/>
            <a:ext cx="4486656" cy="1141497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GB" cap="none" dirty="0" smtClean="0"/>
              <a:t>ZINC</a:t>
            </a:r>
            <a:endParaRPr lang="en-GB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90981" y="4651473"/>
            <a:ext cx="3973267" cy="21940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Dr. Ryan </a:t>
            </a:r>
            <a:r>
              <a:rPr lang="en-US" sz="3200" dirty="0" err="1" smtClean="0">
                <a:solidFill>
                  <a:schemeClr val="tx1"/>
                </a:solidFill>
              </a:rPr>
              <a:t>Cloete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ZA" u="sng" dirty="0" smtClean="0">
                <a:solidFill>
                  <a:schemeClr val="tx1"/>
                </a:solidFill>
                <a:hlinkClick r:id="rId2" tooltip="Persistent link using digital object identifier"/>
              </a:rPr>
              <a:t>Mar. Chem. </a:t>
            </a:r>
            <a:r>
              <a:rPr lang="en-ZA" dirty="0">
                <a:solidFill>
                  <a:schemeClr val="tx1"/>
                </a:solidFill>
              </a:rPr>
              <a:t>20 November 2021, </a:t>
            </a:r>
            <a:r>
              <a:rPr lang="en-ZA" dirty="0" smtClean="0">
                <a:solidFill>
                  <a:schemeClr val="tx1"/>
                </a:solidFill>
              </a:rPr>
              <a:t>104031</a:t>
            </a:r>
          </a:p>
          <a:p>
            <a:r>
              <a:rPr lang="en-ZA" u="sng" dirty="0" smtClean="0">
                <a:solidFill>
                  <a:schemeClr val="tx1"/>
                </a:solidFill>
                <a:hlinkClick r:id="rId2" tooltip="Persistent link using digital object identifier"/>
              </a:rPr>
              <a:t>https</a:t>
            </a:r>
            <a:r>
              <a:rPr lang="en-ZA" u="sng" dirty="0">
                <a:solidFill>
                  <a:schemeClr val="tx1"/>
                </a:solidFill>
                <a:hlinkClick r:id="rId2" tooltip="Persistent link using digital object identifier"/>
              </a:rPr>
              <a:t>://doi.org/10.1016/j.marchem.2021.104031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27B10-2C08-4805-9D77-EB814C68EE4D}"/>
              </a:ext>
            </a:extLst>
          </p:cNvPr>
          <p:cNvSpPr/>
          <p:nvPr/>
        </p:nvSpPr>
        <p:spPr>
          <a:xfrm>
            <a:off x="1765358" y="478222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4335" y="3244333"/>
            <a:ext cx="6858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/>
              <a:t>Highlights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03" y="3549918"/>
            <a:ext cx="5676190" cy="32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358" y="91676"/>
            <a:ext cx="5144080" cy="3253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89" y="109064"/>
            <a:ext cx="2347274" cy="3129699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125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D5C7-7AEB-4ED9-918B-FEA9137D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59" y="3261923"/>
            <a:ext cx="4486656" cy="1141497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GB" cap="none" dirty="0" smtClean="0"/>
              <a:t>CO</a:t>
            </a:r>
            <a:r>
              <a:rPr lang="en-GB" cap="none" baseline="-25000" dirty="0" smtClean="0"/>
              <a:t>2</a:t>
            </a:r>
            <a:endParaRPr lang="en-GB" cap="none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69332" y="4568013"/>
            <a:ext cx="5730751" cy="21940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PhD </a:t>
            </a:r>
            <a:r>
              <a:rPr lang="en-US" sz="3200" dirty="0" err="1" smtClean="0">
                <a:solidFill>
                  <a:schemeClr val="tx1"/>
                </a:solidFill>
              </a:rPr>
              <a:t>cand</a:t>
            </a:r>
            <a:r>
              <a:rPr lang="en-US" sz="3200" dirty="0" smtClean="0">
                <a:solidFill>
                  <a:schemeClr val="tx1"/>
                </a:solidFill>
              </a:rPr>
              <a:t>. Margaret </a:t>
            </a:r>
            <a:r>
              <a:rPr lang="en-US" sz="3200" dirty="0" err="1" smtClean="0">
                <a:solidFill>
                  <a:schemeClr val="tx1"/>
                </a:solidFill>
              </a:rPr>
              <a:t>Ogundare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27B10-2C08-4805-9D77-EB814C68EE4D}"/>
              </a:ext>
            </a:extLst>
          </p:cNvPr>
          <p:cNvSpPr/>
          <p:nvPr/>
        </p:nvSpPr>
        <p:spPr>
          <a:xfrm>
            <a:off x="1773931" y="469876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4335" y="3244333"/>
            <a:ext cx="6858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/>
              <a:t>Highlights</a:t>
            </a:r>
          </a:p>
        </p:txBody>
      </p:sp>
      <p:pic>
        <p:nvPicPr>
          <p:cNvPr id="2050" name="Picture 2" descr="https://www.frontiersin.org/files/Articles/614263/fmars-07-614263-HTML/image_m/fmars-07-614263-g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17" y="692515"/>
            <a:ext cx="5748198" cy="53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84" y="248680"/>
            <a:ext cx="3661206" cy="274590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28093" y="5347177"/>
            <a:ext cx="4116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 smtClean="0"/>
              <a:t>Front. Mar. Sci. 7:614263. </a:t>
            </a:r>
          </a:p>
          <a:p>
            <a:pPr algn="ctr"/>
            <a:r>
              <a:rPr lang="en-ZA" dirty="0" smtClean="0">
                <a:hlinkClick r:id="rId4"/>
              </a:rPr>
              <a:t>https://doi.org/10.3389/fmars.2020.614263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98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D5C7-7AEB-4ED9-918B-FEA9137D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38" y="1763846"/>
            <a:ext cx="4486656" cy="1141497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GB" cap="none" dirty="0" smtClean="0"/>
              <a:t>Diatoms and biogenic silica</a:t>
            </a:r>
            <a:endParaRPr lang="en-GB" cap="none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4539" y="3069936"/>
            <a:ext cx="4284162" cy="21940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MSc Ian </a:t>
            </a:r>
            <a:r>
              <a:rPr lang="en-US" sz="3200" dirty="0">
                <a:solidFill>
                  <a:schemeClr val="tx1"/>
                </a:solidFill>
              </a:rPr>
              <a:t>Weir</a:t>
            </a:r>
          </a:p>
          <a:p>
            <a:r>
              <a:rPr lang="en-US" sz="2000" dirty="0">
                <a:solidFill>
                  <a:schemeClr val="tx1"/>
                </a:solidFill>
              </a:rPr>
              <a:t>(now at </a:t>
            </a:r>
            <a:r>
              <a:rPr lang="en-ZA" sz="2000" dirty="0">
                <a:solidFill>
                  <a:schemeClr val="tx1"/>
                </a:solidFill>
              </a:rPr>
              <a:t>Anglo Platinum)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27B10-2C08-4805-9D77-EB814C68EE4D}"/>
              </a:ext>
            </a:extLst>
          </p:cNvPr>
          <p:cNvSpPr/>
          <p:nvPr/>
        </p:nvSpPr>
        <p:spPr>
          <a:xfrm>
            <a:off x="1569810" y="320068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4335" y="3244333"/>
            <a:ext cx="6858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/>
              <a:t>Highlights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23972" y="4480696"/>
            <a:ext cx="4116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 smtClean="0"/>
              <a:t>DSR I, 166, 103421</a:t>
            </a:r>
          </a:p>
          <a:p>
            <a:endParaRPr lang="en-ZA" dirty="0"/>
          </a:p>
          <a:p>
            <a:r>
              <a:rPr lang="en-ZA" dirty="0"/>
              <a:t> </a:t>
            </a:r>
            <a:r>
              <a:rPr lang="en-ZA" dirty="0">
                <a:hlinkClick r:id="rId2"/>
              </a:rPr>
              <a:t>https://</a:t>
            </a:r>
            <a:r>
              <a:rPr lang="en-ZA" dirty="0" smtClean="0">
                <a:hlinkClick r:id="rId2"/>
              </a:rPr>
              <a:t>doi.org/10.1016/j.dsr.2020.103421</a:t>
            </a:r>
            <a:endParaRPr lang="en-ZA" dirty="0" smtClean="0"/>
          </a:p>
          <a:p>
            <a:endParaRPr lang="en-ZA" dirty="0" smtClean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65" y="274319"/>
            <a:ext cx="2971800" cy="630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2" t="35348" r="21176"/>
          <a:stretch/>
        </p:blipFill>
        <p:spPr>
          <a:xfrm>
            <a:off x="5527427" y="10529"/>
            <a:ext cx="1677971" cy="39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FDB-92F9-4107-8809-3157E38F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883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ea typeface="Times New Roman" panose="02020603050405020304" pitchFamily="18" charset="0"/>
              </a:rPr>
              <a:t>SA-led </a:t>
            </a:r>
            <a:r>
              <a:rPr lang="en-AU" b="1" dirty="0" smtClean="0">
                <a:ea typeface="Times New Roman" panose="02020603050405020304" pitchFamily="18" charset="0"/>
              </a:rPr>
              <a:t>Early-Career </a:t>
            </a:r>
            <a:br>
              <a:rPr lang="en-AU" b="1" dirty="0" smtClean="0">
                <a:ea typeface="Times New Roman" panose="02020603050405020304" pitchFamily="18" charset="0"/>
              </a:rPr>
            </a:br>
            <a:r>
              <a:rPr lang="en-AU" b="1" dirty="0" smtClean="0">
                <a:ea typeface="Times New Roman" panose="02020603050405020304" pitchFamily="18" charset="0"/>
              </a:rPr>
              <a:t>publications</a:t>
            </a:r>
            <a:r>
              <a:rPr lang="en-AU" b="1" dirty="0">
                <a:ea typeface="Times New Roman" panose="02020603050405020304" pitchFamily="18" charset="0"/>
              </a:rPr>
              <a:t/>
            </a:r>
            <a:br>
              <a:rPr lang="en-AU" b="1" dirty="0">
                <a:ea typeface="Times New Roman" panose="02020603050405020304" pitchFamily="18" charset="0"/>
              </a:rPr>
            </a:br>
            <a:r>
              <a:rPr lang="en-ZA" sz="2800" dirty="0" smtClean="0"/>
              <a:t>2020-2021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3993" y="1754792"/>
            <a:ext cx="5197186" cy="4582398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ZA" sz="1300" dirty="0" smtClean="0"/>
              <a:t>2021</a:t>
            </a:r>
            <a:endParaRPr lang="en-ZA" sz="1300" dirty="0"/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ZA" sz="1300" dirty="0"/>
              <a:t>DATA SET: </a:t>
            </a:r>
            <a:r>
              <a:rPr lang="en-ZA" sz="1300" b="1" dirty="0" err="1">
                <a:solidFill>
                  <a:srgbClr val="0070C0"/>
                </a:solidFill>
              </a:rPr>
              <a:t>Viljoen</a:t>
            </a:r>
            <a:r>
              <a:rPr lang="en-ZA" sz="1300" dirty="0"/>
              <a:t>, Johannes J; </a:t>
            </a:r>
            <a:r>
              <a:rPr lang="en-ZA" sz="1300" u="sng" dirty="0">
                <a:hlinkClick r:id="rId2"/>
              </a:rPr>
              <a:t>Fietz, Susanne</a:t>
            </a:r>
            <a:r>
              <a:rPr lang="en-ZA" sz="1300" dirty="0"/>
              <a:t> (2021): Surface summer phytoplankton pigment concentrations measured by HPLC during the SANAE-56 cruise in the Atlantic Southern Ocean between December 2016 and February 2017</a:t>
            </a:r>
            <a:r>
              <a:rPr lang="en-ZA" sz="1300" dirty="0" smtClean="0"/>
              <a:t>. PANGAEA, </a:t>
            </a:r>
            <a:r>
              <a:rPr lang="en-ZA" sz="1300" u="sng" dirty="0" smtClean="0">
                <a:hlinkClick r:id="rId2"/>
              </a:rPr>
              <a:t>https</a:t>
            </a:r>
            <a:r>
              <a:rPr lang="en-ZA" sz="1300" u="sng" dirty="0">
                <a:hlinkClick r:id="rId2"/>
              </a:rPr>
              <a:t>://doi.pangaea.de/10.1594/PANGAEA.932769</a:t>
            </a:r>
            <a:endParaRPr lang="en-ZA" sz="1300" dirty="0"/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ZA" sz="1300" b="1" dirty="0" err="1">
                <a:solidFill>
                  <a:srgbClr val="0070C0"/>
                </a:solidFill>
              </a:rPr>
              <a:t>Cloete</a:t>
            </a:r>
            <a:r>
              <a:rPr lang="en-ZA" sz="1300" dirty="0"/>
              <a:t> R., J.C. Loock, N.R. van Horsten, J-L. Menzel Barraqueta, S. Fietz, T.N. Mtshali, H. Planquette, M.I. </a:t>
            </a:r>
            <a:r>
              <a:rPr lang="en-ZA" sz="1300" dirty="0" err="1"/>
              <a:t>García</a:t>
            </a:r>
            <a:r>
              <a:rPr lang="en-ZA" sz="1300" dirty="0"/>
              <a:t>-Ibáñez, A.N. </a:t>
            </a:r>
            <a:r>
              <a:rPr lang="en-ZA" sz="1300" dirty="0" err="1"/>
              <a:t>Roychoudhury</a:t>
            </a:r>
            <a:r>
              <a:rPr lang="en-ZA" sz="1300" dirty="0"/>
              <a:t>. Winter dissolved and particulate zinc in the Indian Sector of the Southern Ocean: Distribution and relation to major nutrients (GEOTRACES GIpr07 transect). Marine Chemistry, 2021.​ </a:t>
            </a:r>
            <a:r>
              <a:rPr lang="en-ZA" sz="1300" dirty="0">
                <a:hlinkClick r:id="rId3" tooltip="Persistent link using digital object identifier"/>
              </a:rPr>
              <a:t>https://doi.o​</a:t>
            </a:r>
            <a:r>
              <a:rPr lang="en-ZA" sz="1300" dirty="0" err="1">
                <a:hlinkClick r:id="rId3" tooltip="Persistent link using digital object identifier"/>
              </a:rPr>
              <a:t>rg</a:t>
            </a:r>
            <a:r>
              <a:rPr lang="en-ZA" sz="1300" dirty="0">
                <a:hlinkClick r:id="rId3" tooltip="Persistent link using digital object identifier"/>
              </a:rPr>
              <a:t>/10.1016/j.marchem.2021.104031</a:t>
            </a:r>
            <a:r>
              <a:rPr lang="en-ZA" sz="1300" dirty="0"/>
              <a:t>​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ZA" sz="1300" b="1" dirty="0" err="1">
                <a:solidFill>
                  <a:srgbClr val="0070C0"/>
                </a:solidFill>
              </a:rPr>
              <a:t>Cloete</a:t>
            </a:r>
            <a:r>
              <a:rPr lang="en-ZA" sz="1300" dirty="0"/>
              <a:t> R, Loock JC, van Horsten N, Fietz S, Mtshali TN,  Planquette H, </a:t>
            </a:r>
            <a:r>
              <a:rPr lang="en-ZA" sz="1300" dirty="0" err="1"/>
              <a:t>Roychoudhury</a:t>
            </a:r>
            <a:r>
              <a:rPr lang="en-ZA" sz="1300" dirty="0"/>
              <a:t> AN. Winter biogeochemical cycling of dissolved and particulate cadmium in the Indian sector of the Southern Ocean (GEOTRACES GIpr07 transect). Front. Mar. Sci. 8:656321</a:t>
            </a:r>
            <a:r>
              <a:rPr lang="en-ZA" sz="1300" dirty="0" smtClean="0"/>
              <a:t>. https</a:t>
            </a:r>
            <a:r>
              <a:rPr lang="en-ZA" sz="1300" dirty="0"/>
              <a:t>://</a:t>
            </a:r>
            <a:r>
              <a:rPr lang="en-ZA" sz="1300" dirty="0" smtClean="0"/>
              <a:t>doi.org/10.3389/fmars.2021.656321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AU" sz="1300" b="1" dirty="0" err="1" smtClean="0">
                <a:solidFill>
                  <a:srgbClr val="0070C0"/>
                </a:solidFill>
              </a:rPr>
              <a:t>Ogundare</a:t>
            </a:r>
            <a:r>
              <a:rPr lang="en-AU" sz="1300" dirty="0" smtClean="0"/>
              <a:t> </a:t>
            </a:r>
            <a:r>
              <a:rPr lang="en-AU" sz="1300" dirty="0"/>
              <a:t>MO, </a:t>
            </a:r>
            <a:r>
              <a:rPr lang="en-AU" sz="1300" dirty="0" err="1"/>
              <a:t>Fransson</a:t>
            </a:r>
            <a:r>
              <a:rPr lang="en-AU" sz="1300" dirty="0"/>
              <a:t> A, </a:t>
            </a:r>
            <a:r>
              <a:rPr lang="en-AU" sz="1300" dirty="0" err="1"/>
              <a:t>Chierici</a:t>
            </a:r>
            <a:r>
              <a:rPr lang="en-AU" sz="1300" dirty="0"/>
              <a:t> M, Joubert WR and </a:t>
            </a:r>
            <a:r>
              <a:rPr lang="en-AU" sz="1300" dirty="0" err="1"/>
              <a:t>Roychoudhury</a:t>
            </a:r>
            <a:r>
              <a:rPr lang="en-AU" sz="1300" dirty="0"/>
              <a:t> AN (2021) Variability of Sea-Air Carbon Dioxide Flux in Autumn Across the Weddell Gyre and Offshore </a:t>
            </a:r>
            <a:r>
              <a:rPr lang="en-AU" sz="1300" dirty="0" err="1"/>
              <a:t>Dronning</a:t>
            </a:r>
            <a:r>
              <a:rPr lang="en-AU" sz="1300" dirty="0"/>
              <a:t> Maud Land in the Southern Ocean. Front. Mar. Sci. 7:614263. </a:t>
            </a:r>
            <a:r>
              <a:rPr lang="en-AU" sz="1300" dirty="0" err="1"/>
              <a:t>doi</a:t>
            </a:r>
            <a:r>
              <a:rPr lang="en-AU" sz="1300" dirty="0"/>
              <a:t>: </a:t>
            </a:r>
            <a:r>
              <a:rPr lang="en-AU" sz="1300" dirty="0" smtClean="0"/>
              <a:t>10.3389/fmars.2020.614263</a:t>
            </a:r>
            <a:endParaRPr lang="en-ZA" sz="13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244335" y="3244333"/>
            <a:ext cx="6858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Highlights </a:t>
            </a:r>
            <a:r>
              <a:rPr lang="en-ZA" dirty="0" smtClean="0">
                <a:cs typeface="Calibri" panose="020F0502020204030204" pitchFamily="34" charset="0"/>
              </a:rPr>
              <a:t>ǀ Publications</a:t>
            </a:r>
            <a:endParaRPr lang="en-ZA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323940" y="1754791"/>
            <a:ext cx="5197186" cy="411327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ZA" sz="1300" dirty="0" smtClean="0"/>
              <a:t>2020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AU" sz="1300" b="1" dirty="0" smtClean="0">
                <a:solidFill>
                  <a:srgbClr val="0070C0"/>
                </a:solidFill>
              </a:rPr>
              <a:t>Ryan-Keogh</a:t>
            </a:r>
            <a:r>
              <a:rPr lang="en-AU" sz="1300" dirty="0" smtClean="0"/>
              <a:t> T.J. and Thomalla, S. J., 2020. Deriving a proxy for iron limitation from chlorophyll fluorescence on buoyancy gliders. Frontiers in Marine Science, 7: 275, </a:t>
            </a:r>
            <a:r>
              <a:rPr lang="en-AU" sz="1300" dirty="0" err="1" smtClean="0"/>
              <a:t>doi</a:t>
            </a:r>
            <a:r>
              <a:rPr lang="en-AU" sz="1300" dirty="0" smtClean="0"/>
              <a:t>: 10.3389/fmars.2020.00275.</a:t>
            </a:r>
            <a:endParaRPr lang="en-ZA" sz="13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AU" sz="1300" b="1" dirty="0" smtClean="0">
                <a:solidFill>
                  <a:srgbClr val="0070C0"/>
                </a:solidFill>
              </a:rPr>
              <a:t>Ryan-Keogh</a:t>
            </a:r>
            <a:r>
              <a:rPr lang="en-AU" sz="1300" dirty="0" smtClean="0"/>
              <a:t> T.J. and Smith Jr., W. O., 2020 Temporal patterns of iron limitation in the Ross Sea as determined from chlorophyll fluorescence. Journal of Marine Systems, 215, </a:t>
            </a:r>
            <a:r>
              <a:rPr lang="en-AU" sz="1300" dirty="0" err="1" smtClean="0"/>
              <a:t>doi</a:t>
            </a:r>
            <a:r>
              <a:rPr lang="en-AU" sz="1300" dirty="0" smtClean="0"/>
              <a:t>: 10.1016/j.jmarsys.2020.103500.</a:t>
            </a:r>
            <a:endParaRPr lang="en-ZA" sz="13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ZA" sz="1300" b="1" dirty="0" smtClean="0">
                <a:solidFill>
                  <a:srgbClr val="0070C0"/>
                </a:solidFill>
              </a:rPr>
              <a:t>Weir</a:t>
            </a:r>
            <a:r>
              <a:rPr lang="en-ZA" sz="1300" dirty="0" smtClean="0"/>
              <a:t> I, Fawcett S, Smith S, Walker D, </a:t>
            </a:r>
            <a:r>
              <a:rPr lang="en-ZA" sz="1300" dirty="0" err="1" smtClean="0"/>
              <a:t>Bornmann</a:t>
            </a:r>
            <a:r>
              <a:rPr lang="en-ZA" sz="1300" dirty="0" smtClean="0"/>
              <a:t> T, Fietz </a:t>
            </a:r>
            <a:r>
              <a:rPr lang="en-ZA" sz="1300" dirty="0" smtClean="0"/>
              <a:t>S. </a:t>
            </a:r>
            <a:r>
              <a:rPr lang="en-ZA" sz="1300" dirty="0" smtClean="0"/>
              <a:t>Winter biogenic silica and diatom distributions in the Indian Sector of the Southern Ocean. Deep Sea Research Part I, 103421 (2020). </a:t>
            </a:r>
            <a:r>
              <a:rPr lang="en-ZA" sz="1300" u="sng" dirty="0" smtClean="0">
                <a:hlinkClick r:id="rId4"/>
              </a:rPr>
              <a:t>https://doi.org/10.1016/j.dsr.2020.103421</a:t>
            </a:r>
            <a:r>
              <a:rPr lang="en-ZA" sz="1300" dirty="0" smtClean="0"/>
              <a:t>​</a:t>
            </a:r>
          </a:p>
          <a:p>
            <a:pPr marL="214313" indent="-214313">
              <a:spcBef>
                <a:spcPts val="0"/>
              </a:spcBef>
              <a:spcAft>
                <a:spcPts val="300"/>
              </a:spcAft>
            </a:pPr>
            <a:r>
              <a:rPr lang="en-GB" sz="1300" b="1" dirty="0" smtClean="0">
                <a:solidFill>
                  <a:srgbClr val="0070C0"/>
                </a:solidFill>
              </a:rPr>
              <a:t>Smart</a:t>
            </a:r>
            <a:r>
              <a:rPr lang="en-GB" sz="1300" b="1" dirty="0" smtClean="0"/>
              <a:t> S </a:t>
            </a:r>
            <a:r>
              <a:rPr lang="en-GB" sz="1300" dirty="0" smtClean="0"/>
              <a:t>et </a:t>
            </a:r>
            <a:r>
              <a:rPr lang="en-GB" sz="1300" dirty="0"/>
              <a:t>al. 2020, </a:t>
            </a:r>
            <a:r>
              <a:rPr lang="en-ZA" sz="1300" dirty="0"/>
              <a:t>The Nitrogen Isotopic Composition of Tissue and Shell-Bound Organic Matter of </a:t>
            </a:r>
            <a:r>
              <a:rPr lang="en-ZA" sz="1300" dirty="0" err="1"/>
              <a:t>Planktic</a:t>
            </a:r>
            <a:r>
              <a:rPr lang="en-ZA" sz="1300" dirty="0"/>
              <a:t> Foraminifera in Southern Ocean Surface Waters, </a:t>
            </a:r>
            <a:r>
              <a:rPr lang="en-AU" sz="1300" dirty="0"/>
              <a:t>Geochemistry, Geophysics, </a:t>
            </a:r>
            <a:r>
              <a:rPr lang="en-AU" sz="1300" dirty="0" smtClean="0"/>
              <a:t>Geosystems. </a:t>
            </a:r>
            <a:r>
              <a:rPr lang="en-ZA" sz="1300" dirty="0">
                <a:hlinkClick r:id="rId5"/>
              </a:rPr>
              <a:t>https://doi.org/10.1029/2019GC008440</a:t>
            </a:r>
            <a:endParaRPr lang="en-AU" sz="1300" dirty="0"/>
          </a:p>
          <a:p>
            <a:pPr marL="214313" indent="-214313">
              <a:spcBef>
                <a:spcPts val="0"/>
              </a:spcBef>
              <a:spcAft>
                <a:spcPts val="300"/>
              </a:spcAft>
            </a:pPr>
            <a:r>
              <a:rPr lang="en-AU" sz="1300" b="1" dirty="0" smtClean="0">
                <a:solidFill>
                  <a:srgbClr val="0070C0"/>
                </a:solidFill>
              </a:rPr>
              <a:t>Menzel Barraqueta </a:t>
            </a:r>
            <a:r>
              <a:rPr lang="en-AU" sz="1300" b="1" dirty="0" smtClean="0"/>
              <a:t>JL. </a:t>
            </a:r>
            <a:r>
              <a:rPr lang="en-GB" sz="1300" dirty="0"/>
              <a:t>et al. </a:t>
            </a:r>
            <a:r>
              <a:rPr lang="en-AU" sz="1300" dirty="0"/>
              <a:t>, 2020, </a:t>
            </a:r>
            <a:r>
              <a:rPr lang="en-AU" sz="1300" dirty="0" smtClean="0"/>
              <a:t> </a:t>
            </a:r>
            <a:r>
              <a:rPr lang="en-ZA" sz="1300" dirty="0" smtClean="0"/>
              <a:t>A </a:t>
            </a:r>
            <a:r>
              <a:rPr lang="en-ZA" sz="1300" dirty="0"/>
              <a:t>First Global Oceanic Compilation of Observational Dissolved </a:t>
            </a:r>
            <a:r>
              <a:rPr lang="en-ZA" sz="1300" dirty="0" err="1"/>
              <a:t>Aluminum</a:t>
            </a:r>
            <a:r>
              <a:rPr lang="en-ZA" sz="1300" dirty="0"/>
              <a:t> Data With Regional Statistical Data Treatment. </a:t>
            </a:r>
            <a:r>
              <a:rPr lang="en-AU" sz="1300" dirty="0"/>
              <a:t>Front. Mar. Sci. </a:t>
            </a:r>
            <a:r>
              <a:rPr lang="en-ZA" sz="1300" dirty="0">
                <a:hlinkClick r:id="rId6"/>
              </a:rPr>
              <a:t>https://doi.org/10.3389/fmars.2020.00468</a:t>
            </a:r>
            <a:endParaRPr lang="en-AU" sz="13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ZA" sz="1300" dirty="0"/>
          </a:p>
        </p:txBody>
      </p:sp>
    </p:spTree>
    <p:extLst>
      <p:ext uri="{BB962C8B-B14F-4D97-AF65-F5344CB8AC3E}">
        <p14:creationId xmlns:p14="http://schemas.microsoft.com/office/powerpoint/2010/main" val="25983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800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completed cruises:</a:t>
            </a:r>
            <a:br>
              <a:rPr lang="en-Z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Z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Z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ZA" b="1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participation on </a:t>
            </a:r>
            <a:r>
              <a:rPr lang="en-Z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SWINGS </a:t>
            </a:r>
            <a:r>
              <a:rPr lang="en-ZA" b="1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cruise</a:t>
            </a:r>
            <a:r>
              <a:rPr lang="en-Z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2020</a:t>
            </a:r>
            <a:endParaRPr lang="en-ZA" dirty="0"/>
          </a:p>
        </p:txBody>
      </p:sp>
      <p:pic>
        <p:nvPicPr>
          <p:cNvPr id="4" name="Picture 3" descr="A picture containing perso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8929" y="2074841"/>
            <a:ext cx="3287542" cy="2562287"/>
          </a:xfrm>
          <a:prstGeom prst="rect">
            <a:avLst/>
          </a:prstGeom>
        </p:spPr>
      </p:pic>
      <p:pic>
        <p:nvPicPr>
          <p:cNvPr id="5" name="Picture 4" descr="Chart, scatter chart, bubble char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60" y="1712213"/>
            <a:ext cx="5528552" cy="24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878650" y="4455753"/>
            <a:ext cx="6434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 T. Ryan-Keogh (CSIR) and Heather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Forrer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A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UCT/FSU)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participated on the French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Geotraces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SWINGS cruise, looking at the effects of iron addition on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photophysiology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nitrogen uptake and primary production. </a:t>
            </a:r>
            <a:endParaRPr lang="en-ZA" sz="2400" dirty="0"/>
          </a:p>
        </p:txBody>
      </p:sp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8" y="1712213"/>
            <a:ext cx="2444550" cy="32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3244335" y="3244333"/>
            <a:ext cx="6858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Highlights </a:t>
            </a:r>
            <a:r>
              <a:rPr lang="en-ZA" dirty="0" smtClean="0">
                <a:cs typeface="Calibri" panose="020F0502020204030204" pitchFamily="34" charset="0"/>
              </a:rPr>
              <a:t>ǀ </a:t>
            </a:r>
            <a:r>
              <a:rPr lang="en-ZA" dirty="0">
                <a:cs typeface="Calibri" panose="020F0502020204030204" pitchFamily="34" charset="0"/>
              </a:rPr>
              <a:t>Publications </a:t>
            </a:r>
            <a:r>
              <a:rPr lang="en-ZA" dirty="0" smtClean="0">
                <a:cs typeface="Calibri" panose="020F0502020204030204" pitchFamily="34" charset="0"/>
              </a:rPr>
              <a:t>ǀ Completed Cruises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453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A9B82C-705F-4F4C-9210-5A97D8F87A3B}"/>
              </a:ext>
            </a:extLst>
          </p:cNvPr>
          <p:cNvSpPr txBox="1">
            <a:spLocks/>
          </p:cNvSpPr>
          <p:nvPr/>
        </p:nvSpPr>
        <p:spPr>
          <a:xfrm>
            <a:off x="37109" y="1264266"/>
            <a:ext cx="3978341" cy="430959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ZA" sz="1400" b="1" dirty="0"/>
              <a:t>Young </a:t>
            </a:r>
            <a:r>
              <a:rPr lang="en-ZA" sz="1400" b="1" dirty="0" smtClean="0"/>
              <a:t>investigators </a:t>
            </a:r>
            <a:r>
              <a:rPr lang="en-ZA" sz="1400" b="1" dirty="0" err="1" smtClean="0"/>
              <a:t>Geotraces</a:t>
            </a:r>
            <a:r>
              <a:rPr lang="en-ZA" sz="1400" b="1" dirty="0" smtClean="0"/>
              <a:t> related</a:t>
            </a:r>
          </a:p>
          <a:p>
            <a:pPr marL="0" indent="0">
              <a:spcBef>
                <a:spcPts val="600"/>
              </a:spcBef>
              <a:buNone/>
            </a:pPr>
            <a:endParaRPr lang="en-ZA" sz="1400" b="1" dirty="0"/>
          </a:p>
          <a:p>
            <a:pPr>
              <a:spcBef>
                <a:spcPts val="200"/>
              </a:spcBef>
            </a:pPr>
            <a:r>
              <a:rPr lang="en-ZA" sz="1400" dirty="0"/>
              <a:t>ECR Tommy Ryan-Keogh (CSIR)</a:t>
            </a:r>
          </a:p>
          <a:p>
            <a:pPr>
              <a:spcBef>
                <a:spcPts val="200"/>
              </a:spcBef>
            </a:pPr>
            <a:r>
              <a:rPr lang="en-ZA" sz="1400" dirty="0" smtClean="0"/>
              <a:t>Postdoc </a:t>
            </a:r>
            <a:r>
              <a:rPr lang="en-ZA" sz="1400" dirty="0"/>
              <a:t>Saumik Samanta (SU)</a:t>
            </a:r>
          </a:p>
          <a:p>
            <a:pPr>
              <a:spcBef>
                <a:spcPts val="200"/>
              </a:spcBef>
            </a:pPr>
            <a:r>
              <a:rPr lang="en-ZA" sz="1400" dirty="0" smtClean="0"/>
              <a:t>Postdoc </a:t>
            </a:r>
            <a:r>
              <a:rPr lang="en-ZA" sz="1400" dirty="0"/>
              <a:t>Jean Loock (SU</a:t>
            </a:r>
            <a:r>
              <a:rPr lang="en-ZA" sz="1400" dirty="0" smtClean="0"/>
              <a:t>)</a:t>
            </a:r>
            <a:endParaRPr lang="en-ZA" sz="1400" dirty="0"/>
          </a:p>
          <a:p>
            <a:pPr>
              <a:spcBef>
                <a:spcPts val="200"/>
              </a:spcBef>
            </a:pPr>
            <a:r>
              <a:rPr lang="en-ZA" sz="1400" dirty="0"/>
              <a:t>Postdoc Ryan Cloete (SU</a:t>
            </a:r>
            <a:r>
              <a:rPr lang="en-ZA" sz="1400" dirty="0" smtClean="0"/>
              <a:t>)</a:t>
            </a:r>
          </a:p>
          <a:p>
            <a:pPr>
              <a:spcBef>
                <a:spcPts val="200"/>
              </a:spcBef>
            </a:pPr>
            <a:endParaRPr lang="en-ZA" sz="1400" dirty="0" smtClean="0"/>
          </a:p>
          <a:p>
            <a:pPr>
              <a:spcBef>
                <a:spcPts val="200"/>
              </a:spcBef>
            </a:pPr>
            <a:r>
              <a:rPr lang="en-ZA" sz="1400" dirty="0" smtClean="0"/>
              <a:t>PhD </a:t>
            </a:r>
            <a:r>
              <a:rPr lang="en-ZA" sz="1400" dirty="0"/>
              <a:t>Margret </a:t>
            </a:r>
            <a:r>
              <a:rPr lang="en-ZA" sz="1400" dirty="0" err="1"/>
              <a:t>Ogundare</a:t>
            </a:r>
            <a:r>
              <a:rPr lang="en-ZA" sz="1400" dirty="0"/>
              <a:t> (SU</a:t>
            </a:r>
            <a:r>
              <a:rPr lang="en-ZA" sz="1400" dirty="0" smtClean="0"/>
              <a:t>) - submitted</a:t>
            </a:r>
            <a:endParaRPr lang="en-ZA" sz="1400" dirty="0"/>
          </a:p>
          <a:p>
            <a:pPr>
              <a:spcBef>
                <a:spcPts val="200"/>
              </a:spcBef>
            </a:pPr>
            <a:r>
              <a:rPr lang="en-ZA" sz="1400" dirty="0"/>
              <a:t>PhD Ismael </a:t>
            </a:r>
            <a:r>
              <a:rPr lang="en-ZA" sz="1400" dirty="0" err="1"/>
              <a:t>Kangueehi</a:t>
            </a:r>
            <a:r>
              <a:rPr lang="en-ZA" sz="1400" dirty="0"/>
              <a:t> (SU</a:t>
            </a:r>
            <a:r>
              <a:rPr lang="en-ZA" sz="1400" dirty="0" smtClean="0"/>
              <a:t>)</a:t>
            </a:r>
            <a:r>
              <a:rPr lang="en-ZA" sz="1400" dirty="0"/>
              <a:t> </a:t>
            </a:r>
            <a:r>
              <a:rPr lang="en-ZA" sz="1400" dirty="0" smtClean="0"/>
              <a:t>– submitted</a:t>
            </a:r>
          </a:p>
          <a:p>
            <a:pPr>
              <a:spcBef>
                <a:spcPts val="200"/>
              </a:spcBef>
            </a:pPr>
            <a:r>
              <a:rPr lang="en-ZA" sz="1400" dirty="0"/>
              <a:t>PhD N. v. Horsten (CSIR, SU/Brest</a:t>
            </a:r>
            <a:r>
              <a:rPr lang="en-ZA" sz="1400" dirty="0" smtClean="0"/>
              <a:t>) </a:t>
            </a:r>
            <a:r>
              <a:rPr lang="en-ZA" sz="1400" dirty="0" smtClean="0"/>
              <a:t>– submitted</a:t>
            </a:r>
          </a:p>
          <a:p>
            <a:pPr>
              <a:spcBef>
                <a:spcPts val="200"/>
              </a:spcBef>
            </a:pPr>
            <a:r>
              <a:rPr lang="en-ZA" sz="1400" dirty="0"/>
              <a:t>PhD Asmita Singh (CSIR/SU)</a:t>
            </a:r>
          </a:p>
          <a:p>
            <a:pPr>
              <a:spcBef>
                <a:spcPts val="200"/>
              </a:spcBef>
            </a:pPr>
            <a:r>
              <a:rPr lang="en-ZA" sz="1400" dirty="0"/>
              <a:t>PhD Johan </a:t>
            </a:r>
            <a:r>
              <a:rPr lang="en-ZA" sz="1400" dirty="0" err="1"/>
              <a:t>Viljoen</a:t>
            </a:r>
            <a:r>
              <a:rPr lang="en-ZA" sz="1400" dirty="0"/>
              <a:t> (SU)</a:t>
            </a:r>
          </a:p>
          <a:p>
            <a:pPr>
              <a:spcBef>
                <a:spcPts val="200"/>
              </a:spcBef>
            </a:pPr>
            <a:endParaRPr lang="en-ZA" sz="1400" dirty="0"/>
          </a:p>
          <a:p>
            <a:pPr>
              <a:spcBef>
                <a:spcPts val="200"/>
              </a:spcBef>
            </a:pPr>
            <a:r>
              <a:rPr lang="en-ZA" sz="1400" dirty="0"/>
              <a:t>MSc Tara </a:t>
            </a:r>
            <a:r>
              <a:rPr lang="en-ZA" sz="1400" dirty="0" err="1"/>
              <a:t>deJongh</a:t>
            </a:r>
            <a:r>
              <a:rPr lang="en-ZA" sz="1400" dirty="0"/>
              <a:t> (SU)</a:t>
            </a:r>
          </a:p>
          <a:p>
            <a:pPr>
              <a:spcBef>
                <a:spcPts val="200"/>
              </a:spcBef>
            </a:pPr>
            <a:r>
              <a:rPr lang="en-ZA" sz="1400" dirty="0"/>
              <a:t>MSc </a:t>
            </a:r>
            <a:r>
              <a:rPr lang="en-ZA" sz="1400" dirty="0" err="1"/>
              <a:t>Andile</a:t>
            </a:r>
            <a:r>
              <a:rPr lang="en-ZA" sz="1400" dirty="0"/>
              <a:t> </a:t>
            </a:r>
            <a:r>
              <a:rPr lang="en-ZA" sz="1400" dirty="0" err="1"/>
              <a:t>Mkandla</a:t>
            </a:r>
            <a:r>
              <a:rPr lang="en-ZA" sz="1400" dirty="0"/>
              <a:t> (SU)</a:t>
            </a:r>
          </a:p>
          <a:p>
            <a:pPr>
              <a:spcBef>
                <a:spcPts val="200"/>
              </a:spcBef>
            </a:pPr>
            <a:r>
              <a:rPr lang="en-ZA" sz="1400" dirty="0"/>
              <a:t>MSc </a:t>
            </a:r>
            <a:r>
              <a:rPr lang="en-ZA" sz="1400" dirty="0" err="1"/>
              <a:t>Emtia</a:t>
            </a:r>
            <a:r>
              <a:rPr lang="en-ZA" sz="1400" dirty="0"/>
              <a:t> </a:t>
            </a:r>
            <a:r>
              <a:rPr lang="en-ZA" sz="1400" dirty="0" err="1"/>
              <a:t>Wium</a:t>
            </a:r>
            <a:r>
              <a:rPr lang="en-ZA" sz="1400" dirty="0"/>
              <a:t> (SU</a:t>
            </a:r>
            <a:r>
              <a:rPr lang="en-ZA" sz="1400" dirty="0" smtClean="0"/>
              <a:t>)</a:t>
            </a:r>
            <a:endParaRPr lang="en-ZA" sz="1400" dirty="0"/>
          </a:p>
          <a:p>
            <a:pPr>
              <a:spcBef>
                <a:spcPts val="200"/>
              </a:spcBef>
            </a:pPr>
            <a:r>
              <a:rPr lang="en-ZA" sz="1400" dirty="0"/>
              <a:t>MSc </a:t>
            </a:r>
            <a:r>
              <a:rPr lang="en-ZA" sz="1400" dirty="0"/>
              <a:t>Fortunate </a:t>
            </a:r>
            <a:r>
              <a:rPr lang="en-ZA" sz="1400" dirty="0" err="1"/>
              <a:t>Shingange</a:t>
            </a:r>
            <a:r>
              <a:rPr lang="en-ZA" sz="1400" dirty="0"/>
              <a:t> (UCT/CSIR)</a:t>
            </a:r>
            <a:endParaRPr lang="en-ZA" sz="1400" dirty="0"/>
          </a:p>
          <a:p>
            <a:pPr>
              <a:spcBef>
                <a:spcPts val="200"/>
              </a:spcBef>
            </a:pPr>
            <a:endParaRPr lang="en-ZA" sz="1400" dirty="0"/>
          </a:p>
          <a:p>
            <a:pPr>
              <a:spcBef>
                <a:spcPts val="200"/>
              </a:spcBef>
            </a:pPr>
            <a:endParaRPr lang="en-ZA" sz="1400" dirty="0"/>
          </a:p>
          <a:p>
            <a:pPr marL="0" indent="0">
              <a:spcBef>
                <a:spcPts val="200"/>
              </a:spcBef>
              <a:buNone/>
            </a:pPr>
            <a:endParaRPr lang="en-ZA" sz="1400" dirty="0"/>
          </a:p>
          <a:p>
            <a:pPr>
              <a:spcBef>
                <a:spcPts val="200"/>
              </a:spcBef>
            </a:pPr>
            <a:endParaRPr lang="en-ZA" sz="1400" dirty="0"/>
          </a:p>
          <a:p>
            <a:pPr>
              <a:spcBef>
                <a:spcPts val="200"/>
              </a:spcBef>
            </a:pPr>
            <a:endParaRPr lang="en-ZA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156" y="1266248"/>
            <a:ext cx="8036078" cy="3186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 bwMode="black">
          <a:xfrm>
            <a:off x="0" y="0"/>
            <a:ext cx="12192000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How do national activities help support the GEOTRACES mission</a:t>
            </a:r>
            <a:endParaRPr lang="en-ZA" b="1" cap="none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156" y="4635610"/>
            <a:ext cx="1620914" cy="2148673"/>
          </a:xfrm>
          <a:prstGeom prst="ellipse">
            <a:avLst/>
          </a:prstGeom>
          <a:ln w="285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90804" y="5573864"/>
            <a:ext cx="298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Margret </a:t>
            </a:r>
            <a:r>
              <a:rPr lang="en-ZA" dirty="0" err="1" smtClean="0"/>
              <a:t>Ogundare</a:t>
            </a:r>
            <a:r>
              <a:rPr lang="en-ZA" dirty="0" smtClean="0"/>
              <a:t>, Nigeria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5938510" y="5943196"/>
            <a:ext cx="4040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“</a:t>
            </a:r>
            <a:r>
              <a:rPr lang="en-ZA" dirty="0" smtClean="0"/>
              <a:t>exporting” </a:t>
            </a:r>
            <a:r>
              <a:rPr lang="en-ZA" dirty="0"/>
              <a:t>the knowledge to other southern African countries</a:t>
            </a:r>
          </a:p>
        </p:txBody>
      </p:sp>
    </p:spTree>
    <p:extLst>
      <p:ext uri="{BB962C8B-B14F-4D97-AF65-F5344CB8AC3E}">
        <p14:creationId xmlns:p14="http://schemas.microsoft.com/office/powerpoint/2010/main" val="24841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68345"/>
            <a:ext cx="7729728" cy="1188720"/>
          </a:xfrm>
        </p:spPr>
        <p:txBody>
          <a:bodyPr/>
          <a:lstStyle/>
          <a:p>
            <a:r>
              <a:rPr lang="en-ZA" dirty="0" smtClean="0"/>
              <a:t>Future </a:t>
            </a:r>
            <a:r>
              <a:rPr lang="en-ZA" dirty="0" smtClean="0"/>
              <a:t>Plans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244335" y="3244333"/>
            <a:ext cx="6858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Highlights </a:t>
            </a:r>
            <a:r>
              <a:rPr lang="en-ZA" dirty="0" smtClean="0">
                <a:cs typeface="Calibri" panose="020F0502020204030204" pitchFamily="34" charset="0"/>
              </a:rPr>
              <a:t>ǀ </a:t>
            </a:r>
            <a:r>
              <a:rPr lang="en-ZA" dirty="0">
                <a:cs typeface="Calibri" panose="020F0502020204030204" pitchFamily="34" charset="0"/>
              </a:rPr>
              <a:t>Publications </a:t>
            </a:r>
            <a:r>
              <a:rPr lang="en-ZA" dirty="0" smtClean="0">
                <a:cs typeface="Calibri" panose="020F0502020204030204" pitchFamily="34" charset="0"/>
              </a:rPr>
              <a:t>ǀ Completed Cruises ǀ Future Plans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2231136" y="1927052"/>
            <a:ext cx="772972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SegoeUI"/>
              </a:rPr>
              <a:t>No planned </a:t>
            </a:r>
            <a:r>
              <a:rPr lang="en-ZA" dirty="0">
                <a:latin typeface="SegoeUI"/>
              </a:rPr>
              <a:t>GEOTRACES special </a:t>
            </a:r>
            <a:r>
              <a:rPr lang="en-ZA" dirty="0" smtClean="0">
                <a:latin typeface="SegoeUI"/>
              </a:rPr>
              <a:t>issue publication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2231136" y="2481705"/>
            <a:ext cx="7729728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SegoeUI"/>
              </a:rPr>
              <a:t>Scientific </a:t>
            </a:r>
            <a:r>
              <a:rPr lang="en-ZA" dirty="0" smtClean="0">
                <a:latin typeface="SegoeUI"/>
              </a:rPr>
              <a:t>cruise earliest </a:t>
            </a:r>
            <a:r>
              <a:rPr lang="en-ZA" dirty="0">
                <a:latin typeface="SegoeUI"/>
              </a:rPr>
              <a:t>in 2022</a:t>
            </a:r>
            <a:endParaRPr lang="en-ZA" dirty="0" smtClean="0">
              <a:latin typeface="SegoeU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SegoeUI"/>
              </a:rPr>
              <a:t>on </a:t>
            </a:r>
            <a:r>
              <a:rPr lang="en-ZA" dirty="0">
                <a:latin typeface="SegoeUI"/>
              </a:rPr>
              <a:t>board SA Agulhas </a:t>
            </a:r>
            <a:r>
              <a:rPr lang="en-ZA" dirty="0" smtClean="0">
                <a:latin typeface="SegoeUI"/>
              </a:rPr>
              <a:t>II</a:t>
            </a:r>
            <a:endParaRPr lang="en-ZA" dirty="0">
              <a:latin typeface="SegoeU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SegoeUI"/>
              </a:rPr>
              <a:t>No formal planning of target regions and dates (season) yet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dirty="0">
              <a:latin typeface="SegoeU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SegoeUI"/>
              </a:rPr>
              <a:t>Only few Southern Ocean and Antarctic projects were funded in the 2021-2023 cycle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SegoeUI"/>
              </a:rPr>
              <a:t>SA </a:t>
            </a:r>
            <a:r>
              <a:rPr lang="en-ZA" dirty="0">
                <a:latin typeface="SegoeUI"/>
              </a:rPr>
              <a:t>activities relevant to </a:t>
            </a:r>
            <a:r>
              <a:rPr lang="en-ZA" dirty="0" err="1">
                <a:latin typeface="SegoeUI"/>
              </a:rPr>
              <a:t>Geotraces</a:t>
            </a:r>
            <a:r>
              <a:rPr lang="en-ZA" dirty="0">
                <a:latin typeface="SegoeUI"/>
              </a:rPr>
              <a:t> activities will likely </a:t>
            </a:r>
            <a:r>
              <a:rPr lang="en-ZA" dirty="0" smtClean="0">
                <a:latin typeface="SegoeUI"/>
              </a:rPr>
              <a:t>include: </a:t>
            </a:r>
            <a:endParaRPr lang="en-ZA" dirty="0">
              <a:latin typeface="SegoeUI"/>
            </a:endParaRP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SegoeUI"/>
              </a:rPr>
              <a:t>Major trace metals and iron speciation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SegoeUI"/>
              </a:rPr>
              <a:t>Macronutrients and N-isotopes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SegoeUI"/>
              </a:rPr>
              <a:t>Aerosols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SegoeUI"/>
              </a:rPr>
              <a:t>Phytoplankton community and </a:t>
            </a:r>
            <a:r>
              <a:rPr lang="en-ZA" sz="1600" dirty="0" err="1">
                <a:latin typeface="SegoeUI"/>
              </a:rPr>
              <a:t>photophysiology</a:t>
            </a:r>
            <a:r>
              <a:rPr lang="en-ZA" sz="1600" dirty="0">
                <a:latin typeface="SegoeUI"/>
              </a:rPr>
              <a:t>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SegoeUI"/>
              </a:rPr>
              <a:t>Microbiome</a:t>
            </a:r>
            <a:endParaRPr lang="en-ZA" sz="1600" dirty="0">
              <a:latin typeface="SegoeUI"/>
            </a:endParaRPr>
          </a:p>
        </p:txBody>
      </p:sp>
    </p:spTree>
    <p:extLst>
      <p:ext uri="{BB962C8B-B14F-4D97-AF65-F5344CB8AC3E}">
        <p14:creationId xmlns:p14="http://schemas.microsoft.com/office/powerpoint/2010/main" val="4501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Custom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00"/>
      </a:hlink>
      <a:folHlink>
        <a:srgbClr val="000000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282</TotalTime>
  <Words>808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SegoeUI</vt:lpstr>
      <vt:lpstr>Times New Roman</vt:lpstr>
      <vt:lpstr>Parcel</vt:lpstr>
      <vt:lpstr>South Africa  Annual Report  2020-2021</vt:lpstr>
      <vt:lpstr>CADMIUM</vt:lpstr>
      <vt:lpstr>ZINC</vt:lpstr>
      <vt:lpstr>CO2</vt:lpstr>
      <vt:lpstr>Diatoms and biogenic silica</vt:lpstr>
      <vt:lpstr>SA-led Early-Career  publications 2020-2021</vt:lpstr>
      <vt:lpstr>completed cruises:  participation on SWINGS cruise 2020</vt:lpstr>
      <vt:lpstr>PowerPoint Presentation</vt:lpstr>
      <vt:lpstr>Future Plans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  Annual Report 2019-2020</dc:title>
  <dc:creator>Fietz, S, Dr [sfietz@sun.ac.za]</dc:creator>
  <cp:lastModifiedBy>x</cp:lastModifiedBy>
  <cp:revision>173</cp:revision>
  <dcterms:created xsi:type="dcterms:W3CDTF">2020-09-04T06:15:29Z</dcterms:created>
  <dcterms:modified xsi:type="dcterms:W3CDTF">2021-09-15T18:42:50Z</dcterms:modified>
</cp:coreProperties>
</file>