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77" r:id="rId2"/>
    <p:sldId id="278" r:id="rId3"/>
    <p:sldId id="41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9465F17-B456-4154-8E5D-7E913E40C25F}">
          <p14:sldIdLst>
            <p14:sldId id="277"/>
            <p14:sldId id="278"/>
            <p14:sldId id="41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31"/>
    <p:restoredTop sz="94648"/>
  </p:normalViewPr>
  <p:slideViewPr>
    <p:cSldViewPr snapToGrid="0" snapToObjects="1">
      <p:cViewPr>
        <p:scale>
          <a:sx n="50" d="100"/>
          <a:sy n="50" d="100"/>
        </p:scale>
        <p:origin x="818" y="2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3C02E-4535-5B40-975E-3FE15095927A}" type="datetimeFigureOut">
              <a:rPr lang="en-US" smtClean="0"/>
              <a:t>9/25/2021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D1175-5710-D14F-8BBB-D06ED27251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37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7580-F76C-3C42-82B4-B8F72F3044B9}" type="datetimeFigureOut">
              <a:rPr lang="en-US" smtClean="0"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EA1B-5864-0940-9D85-93C04282F1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65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7580-F76C-3C42-82B4-B8F72F3044B9}" type="datetimeFigureOut">
              <a:rPr lang="en-US" smtClean="0"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EA1B-5864-0940-9D85-93C04282F1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647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7580-F76C-3C42-82B4-B8F72F3044B9}" type="datetimeFigureOut">
              <a:rPr lang="en-US" smtClean="0"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EA1B-5864-0940-9D85-93C04282F1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15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7580-F76C-3C42-82B4-B8F72F3044B9}" type="datetimeFigureOut">
              <a:rPr lang="en-US" smtClean="0"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EA1B-5864-0940-9D85-93C04282F1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254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7580-F76C-3C42-82B4-B8F72F3044B9}" type="datetimeFigureOut">
              <a:rPr lang="en-US" smtClean="0"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EA1B-5864-0940-9D85-93C04282F1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614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7580-F76C-3C42-82B4-B8F72F3044B9}" type="datetimeFigureOut">
              <a:rPr lang="en-US" smtClean="0"/>
              <a:t>9/25/2021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EA1B-5864-0940-9D85-93C04282F1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14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7580-F76C-3C42-82B4-B8F72F3044B9}" type="datetimeFigureOut">
              <a:rPr lang="en-US" smtClean="0"/>
              <a:t>9/25/2021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EA1B-5864-0940-9D85-93C04282F1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563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7580-F76C-3C42-82B4-B8F72F3044B9}" type="datetimeFigureOut">
              <a:rPr lang="en-US" smtClean="0"/>
              <a:t>9/25/2021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EA1B-5864-0940-9D85-93C04282F1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36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7580-F76C-3C42-82B4-B8F72F3044B9}" type="datetimeFigureOut">
              <a:rPr lang="en-US" smtClean="0"/>
              <a:t>9/25/2021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EA1B-5864-0940-9D85-93C04282F1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94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7580-F76C-3C42-82B4-B8F72F3044B9}" type="datetimeFigureOut">
              <a:rPr lang="en-US" smtClean="0"/>
              <a:t>9/25/2021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EA1B-5864-0940-9D85-93C04282F1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121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7580-F76C-3C42-82B4-B8F72F3044B9}" type="datetimeFigureOut">
              <a:rPr lang="en-US" smtClean="0"/>
              <a:t>9/25/2021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EA1B-5864-0940-9D85-93C04282F1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899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97580-F76C-3C42-82B4-B8F72F3044B9}" type="datetimeFigureOut">
              <a:rPr lang="en-US" smtClean="0"/>
              <a:t>9/25/2021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CEA1B-5864-0940-9D85-93C04282F1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30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sites.google.com/mail.huji.ac.il/torfstein-lab/redmast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662" y="0"/>
            <a:ext cx="899997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157" y="0"/>
            <a:ext cx="5585186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8038" y="269041"/>
            <a:ext cx="3813095" cy="38130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5305" y="5760495"/>
            <a:ext cx="2762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5"/>
              </a:rPr>
              <a:t>https://sites.google.com/mail.huji.ac.il/torfstein-lab/redmast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45305" y="5298830"/>
            <a:ext cx="2610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Times New Roman" charset="0"/>
                <a:ea typeface="Times New Roman" charset="0"/>
                <a:cs typeface="Times New Roman" charset="0"/>
              </a:rPr>
              <a:t>Link to webpage: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142" y="2884925"/>
            <a:ext cx="8162095" cy="21662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Times New Roman" charset="0"/>
                <a:ea typeface="Calibri" charset="0"/>
              </a:rPr>
              <a:t>New results from the past year: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>
                <a:latin typeface="Times New Roman" charset="0"/>
                <a:ea typeface="Calibri" charset="0"/>
              </a:rPr>
              <a:t>The interplay between seawater aluminum, silica and dust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>
                <a:latin typeface="Times New Roman" charset="0"/>
                <a:ea typeface="Calibri" charset="0"/>
              </a:rPr>
              <a:t>Atmospheric dust sequential leaching: TEs and U and Nd isotopic compositions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>
                <a:latin typeface="Times New Roman" charset="0"/>
                <a:ea typeface="Calibri" charset="0"/>
              </a:rPr>
              <a:t>Planktonic foraminifera trace element time series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dirty="0">
                <a:latin typeface="Times New Roman" charset="0"/>
                <a:ea typeface="Calibri" charset="0"/>
              </a:rPr>
              <a:t>Cruise in eastern Mediterranean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E347BB-17FB-4109-92D3-1DEAB5FC94B5}"/>
              </a:ext>
            </a:extLst>
          </p:cNvPr>
          <p:cNvSpPr txBox="1"/>
          <p:nvPr/>
        </p:nvSpPr>
        <p:spPr>
          <a:xfrm>
            <a:off x="216142" y="85805"/>
            <a:ext cx="2084295" cy="25958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rtl="0" latinLnBrk="1" hangingPunct="0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I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srael </a:t>
            </a:r>
          </a:p>
          <a:p>
            <a:pPr rtl="0" latinLnBrk="1" hangingPunct="0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GEOTRACES  SSC report </a:t>
            </a:r>
          </a:p>
          <a:p>
            <a:pPr rtl="0" latinLnBrk="1" hangingPunct="0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(2020-2021)</a:t>
            </a:r>
          </a:p>
          <a:p>
            <a:pPr rtl="0" latinLnBrk="1" hangingPunct="0"/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 latinLnBrk="1" hangingPunct="0"/>
            <a:r>
              <a:rPr lang="en-US" sz="20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 Sea                                process study </a:t>
            </a:r>
            <a:endParaRPr lang="en-US" sz="2800" b="1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05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4F8353A-8A1D-4159-A353-1E1A6DE86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70" y="444148"/>
            <a:ext cx="9888733" cy="161657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1F172FB-EDA9-4141-BE7C-340B0724779E}"/>
              </a:ext>
            </a:extLst>
          </p:cNvPr>
          <p:cNvSpPr/>
          <p:nvPr/>
        </p:nvSpPr>
        <p:spPr>
          <a:xfrm>
            <a:off x="329004" y="2273597"/>
            <a:ext cx="112838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rgbClr val="222222"/>
                </a:solidFill>
                <a:latin typeface="Open Sans"/>
              </a:rPr>
              <a:t>Shaked, Y., Twining, B. S., Tagliabue, A., &amp; Maldonado, M. T. (2021). Probing the bioavailability of dissolved iron to marine eukaryotic phytoplankton using in situ single cell iron quotas. </a:t>
            </a:r>
            <a:r>
              <a:rPr lang="en-US" sz="1600" i="1" dirty="0">
                <a:solidFill>
                  <a:srgbClr val="222222"/>
                </a:solidFill>
                <a:latin typeface="inherit"/>
              </a:rPr>
              <a:t>Global Biogeochemical Cycles</a:t>
            </a:r>
            <a:r>
              <a:rPr lang="en-US" sz="1600" dirty="0">
                <a:solidFill>
                  <a:srgbClr val="222222"/>
                </a:solidFill>
                <a:latin typeface="Open Sans"/>
              </a:rPr>
              <a:t>, e2021GB006979. </a:t>
            </a:r>
            <a:endParaRPr lang="en-US" sz="1600" u="sng" dirty="0">
              <a:solidFill>
                <a:srgbClr val="309FB3"/>
              </a:solidFill>
              <a:latin typeface="Open Sans"/>
            </a:endParaRPr>
          </a:p>
          <a:p>
            <a:pPr algn="just"/>
            <a:endParaRPr lang="en-US" sz="1600" dirty="0">
              <a:solidFill>
                <a:srgbClr val="222222"/>
              </a:solidFill>
              <a:latin typeface="Open Sans"/>
            </a:endParaRPr>
          </a:p>
          <a:p>
            <a:pPr algn="just"/>
            <a:r>
              <a:rPr lang="en-US" sz="1600" dirty="0">
                <a:solidFill>
                  <a:srgbClr val="222222"/>
                </a:solidFill>
                <a:latin typeface="Open Sans"/>
              </a:rPr>
              <a:t>Shaked, Y., Buck, K. N., Mellett, T., &amp; Maldonado, M. T. (2020). Insights into the bioavailability of oceanic dissolved Fe from phytoplankton uptake kinetics. </a:t>
            </a:r>
            <a:r>
              <a:rPr lang="en-US" sz="1600" i="1" dirty="0">
                <a:solidFill>
                  <a:srgbClr val="222222"/>
                </a:solidFill>
                <a:latin typeface="inherit"/>
              </a:rPr>
              <a:t>The ISME Journal</a:t>
            </a:r>
            <a:r>
              <a:rPr lang="en-US" sz="1600" dirty="0">
                <a:solidFill>
                  <a:srgbClr val="222222"/>
                </a:solidFill>
                <a:latin typeface="Open Sans"/>
              </a:rPr>
              <a:t>, 1–12.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F82329-D3DB-4E18-9142-76012D1E78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53" r="8610"/>
          <a:stretch/>
        </p:blipFill>
        <p:spPr>
          <a:xfrm>
            <a:off x="8928100" y="78993"/>
            <a:ext cx="3112696" cy="13525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0B7F2E-B355-40F8-BC4E-A51EE323C85D}"/>
              </a:ext>
            </a:extLst>
          </p:cNvPr>
          <p:cNvSpPr txBox="1"/>
          <p:nvPr/>
        </p:nvSpPr>
        <p:spPr>
          <a:xfrm>
            <a:off x="329004" y="78993"/>
            <a:ext cx="2003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333FF"/>
                </a:solidFill>
              </a:rPr>
              <a:t>Data Synthesis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8CB39D-4A4B-40AD-9D74-5093631D1F0C}"/>
              </a:ext>
            </a:extLst>
          </p:cNvPr>
          <p:cNvSpPr txBox="1"/>
          <p:nvPr/>
        </p:nvSpPr>
        <p:spPr>
          <a:xfrm>
            <a:off x="384175" y="4133756"/>
            <a:ext cx="11601450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CC"/>
                </a:solidFill>
              </a:rPr>
              <a:t>Next </a:t>
            </a:r>
          </a:p>
          <a:p>
            <a:r>
              <a:rPr lang="en-US" dirty="0">
                <a:solidFill>
                  <a:srgbClr val="0000CC"/>
                </a:solidFill>
              </a:rPr>
              <a:t>Analyzing uptake data of natural ocean water with the Fe(II)</a:t>
            </a:r>
            <a:r>
              <a:rPr lang="en-US" baseline="-25000" dirty="0">
                <a:solidFill>
                  <a:srgbClr val="0000CC"/>
                </a:solidFill>
              </a:rPr>
              <a:t>s</a:t>
            </a:r>
            <a:r>
              <a:rPr lang="en-US" dirty="0">
                <a:solidFill>
                  <a:srgbClr val="0000CC"/>
                </a:solidFill>
              </a:rPr>
              <a:t> model </a:t>
            </a:r>
            <a:r>
              <a:rPr lang="en-US" sz="1600" dirty="0">
                <a:solidFill>
                  <a:srgbClr val="0000CC"/>
                </a:solidFill>
              </a:rPr>
              <a:t>(Shaked et al. 2005).  </a:t>
            </a:r>
            <a:endParaRPr lang="en-US" dirty="0">
              <a:solidFill>
                <a:srgbClr val="0000CC"/>
              </a:solidFill>
            </a:endParaRPr>
          </a:p>
          <a:p>
            <a:r>
              <a:rPr lang="en-US" dirty="0">
                <a:solidFill>
                  <a:srgbClr val="0000CC"/>
                </a:solidFill>
              </a:rPr>
              <a:t>Goal - Assessing the effects of speciation (ligands), photochemistry and temperature on dFe bioavailability</a:t>
            </a:r>
          </a:p>
          <a:p>
            <a:r>
              <a:rPr lang="en-US" dirty="0">
                <a:solidFill>
                  <a:srgbClr val="FF0000"/>
                </a:solidFill>
              </a:rPr>
              <a:t>Needed – in situ uptake rates / cultures uptake &amp; growth with natural SW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0000CC"/>
                </a:solidFill>
              </a:rPr>
              <a:t>Assessing bioavailability of aerosol Fe to phytoplankton – adding physical (interactions) and biological components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7F42DC-1E6D-4E9C-BBEE-DA49A63B9E9F}"/>
              </a:ext>
            </a:extLst>
          </p:cNvPr>
          <p:cNvSpPr/>
          <p:nvPr/>
        </p:nvSpPr>
        <p:spPr>
          <a:xfrm>
            <a:off x="329004" y="479103"/>
            <a:ext cx="11711792" cy="31179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51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089E928-60FA-4749-AC94-D0CA0C50926F}"/>
              </a:ext>
            </a:extLst>
          </p:cNvPr>
          <p:cNvGrpSpPr/>
          <p:nvPr/>
        </p:nvGrpSpPr>
        <p:grpSpPr>
          <a:xfrm>
            <a:off x="340758" y="1265628"/>
            <a:ext cx="11787884" cy="3173008"/>
            <a:chOff x="176372" y="1265628"/>
            <a:chExt cx="11787884" cy="317300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A524915-1077-4DD8-A3A7-1BB20ADCF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6372" y="1785664"/>
              <a:ext cx="11431712" cy="158682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F592663-B8F8-4E23-84B0-F44709A46C60}"/>
                </a:ext>
              </a:extLst>
            </p:cNvPr>
            <p:cNvSpPr txBox="1"/>
            <p:nvPr/>
          </p:nvSpPr>
          <p:spPr>
            <a:xfrm>
              <a:off x="380144" y="3516332"/>
              <a:ext cx="11584112" cy="922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sz="1600" dirty="0"/>
                <a:t>The aim of the Helmholtz International Laboratory ‘</a:t>
              </a:r>
              <a:r>
                <a:rPr lang="en-US" sz="1600" b="1" dirty="0">
                  <a:solidFill>
                    <a:srgbClr val="0000CC"/>
                  </a:solidFill>
                </a:rPr>
                <a:t>Eastern Mediterranean Sea as a model for Future Ocean Research </a:t>
              </a:r>
              <a:r>
                <a:rPr lang="en-US" sz="1600" dirty="0"/>
                <a:t>(EMS FORE)’           is to use the EMS, from coastal to deep ocean, as a natural laboratory to gain mechanistic and quantitative understanding of biogeochemical and ecosystem transitions of a future (sub)tropical ocean affected by global warming and other anthropogenic pressures.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5E87131-BD0B-42F0-9ED6-7FEFC29960B2}"/>
                </a:ext>
              </a:extLst>
            </p:cNvPr>
            <p:cNvSpPr/>
            <p:nvPr/>
          </p:nvSpPr>
          <p:spPr>
            <a:xfrm>
              <a:off x="380144" y="1265628"/>
              <a:ext cx="11520754" cy="8803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/>
                <a:t>New Germany-Israel collaborative project in the eastern Mediterranean (PI’s Eric Achterberg &amp; Ilana Berman-Frank):</a:t>
              </a:r>
            </a:p>
            <a:p>
              <a:pPr>
                <a:lnSpc>
                  <a:spcPct val="150000"/>
                </a:lnSpc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32431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2955</TotalTime>
  <Words>318</Words>
  <Application>Microsoft Office PowerPoint</Application>
  <PresentationFormat>Widescreen</PresentationFormat>
  <Paragraphs>24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Helvetica Light</vt:lpstr>
      <vt:lpstr>inherit</vt:lpstr>
      <vt:lpstr>Open Sans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Yeala Shaked</cp:lastModifiedBy>
  <cp:revision>66</cp:revision>
  <dcterms:created xsi:type="dcterms:W3CDTF">2020-08-20T07:18:13Z</dcterms:created>
  <dcterms:modified xsi:type="dcterms:W3CDTF">2021-09-26T11:33:07Z</dcterms:modified>
</cp:coreProperties>
</file>