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67" r:id="rId5"/>
    <p:sldId id="266" r:id="rId6"/>
  </p:sldIdLst>
  <p:sldSz cx="9906000" cy="6858000" type="A4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Tovar" initials="AT-S" lastIdx="2" clrIdx="0">
    <p:extLst/>
  </p:cmAuthor>
  <p:cmAuthor id="2" name="Antonio Tovar" initials="AT-S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40"/>
    <p:restoredTop sz="94682"/>
  </p:normalViewPr>
  <p:slideViewPr>
    <p:cSldViewPr snapToGrid="0" snapToObjects="1">
      <p:cViewPr varScale="1">
        <p:scale>
          <a:sx n="127" d="100"/>
          <a:sy n="127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A0423-7613-AD4A-A709-79B5A0CE4E93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7418F-EC65-B04C-A719-66BFC397D6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94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DB3-118B-9F43-AE88-BE8AF54BC23F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A607-472C-BF4C-9C77-B50E9E372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5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DB3-118B-9F43-AE88-BE8AF54BC23F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A607-472C-BF4C-9C77-B50E9E372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185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DB3-118B-9F43-AE88-BE8AF54BC23F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A607-472C-BF4C-9C77-B50E9E372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231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DB3-118B-9F43-AE88-BE8AF54BC23F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A607-472C-BF4C-9C77-B50E9E372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434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DB3-118B-9F43-AE88-BE8AF54BC23F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A607-472C-BF4C-9C77-B50E9E372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797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DB3-118B-9F43-AE88-BE8AF54BC23F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A607-472C-BF4C-9C77-B50E9E372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252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DB3-118B-9F43-AE88-BE8AF54BC23F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A607-472C-BF4C-9C77-B50E9E372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197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DB3-118B-9F43-AE88-BE8AF54BC23F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A607-472C-BF4C-9C77-B50E9E372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669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DB3-118B-9F43-AE88-BE8AF54BC23F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A607-472C-BF4C-9C77-B50E9E372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650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DB3-118B-9F43-AE88-BE8AF54BC23F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A607-472C-BF4C-9C77-B50E9E372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00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DB3-118B-9F43-AE88-BE8AF54BC23F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A607-472C-BF4C-9C77-B50E9E372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798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EDB3-118B-9F43-AE88-BE8AF54BC23F}" type="datetimeFigureOut">
              <a:rPr lang="es-ES_tradnl" smtClean="0"/>
              <a:t>15/9/21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2A607-472C-BF4C-9C77-B50E9E3725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648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5" y="632779"/>
            <a:ext cx="9923395" cy="546322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33284" y="3570274"/>
            <a:ext cx="6315075" cy="1238250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388" b="1" dirty="0">
                <a:solidFill>
                  <a:schemeClr val="bg1"/>
                </a:solidFill>
              </a:rPr>
              <a:t>2021</a:t>
            </a:r>
            <a:br>
              <a:rPr lang="es-ES" sz="4388" b="1" dirty="0">
                <a:solidFill>
                  <a:schemeClr val="bg1"/>
                </a:solidFill>
              </a:rPr>
            </a:br>
            <a:r>
              <a:rPr lang="es-ES" sz="4388" b="1" dirty="0" err="1">
                <a:solidFill>
                  <a:schemeClr val="bg1"/>
                </a:solidFill>
              </a:rPr>
              <a:t>Geotraces</a:t>
            </a:r>
            <a:r>
              <a:rPr lang="es-ES" sz="4388" b="1" dirty="0">
                <a:solidFill>
                  <a:schemeClr val="bg1"/>
                </a:solidFill>
              </a:rPr>
              <a:t> SSC meeting</a:t>
            </a:r>
            <a:br>
              <a:rPr lang="es-ES" sz="4388" b="1" dirty="0">
                <a:solidFill>
                  <a:schemeClr val="bg1"/>
                </a:solidFill>
              </a:rPr>
            </a:br>
            <a:endParaRPr lang="es-ES" sz="4388" b="1" dirty="0">
              <a:solidFill>
                <a:schemeClr val="bg1"/>
              </a:solidFill>
            </a:endParaRPr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2453399" y="5259842"/>
            <a:ext cx="5307775" cy="691017"/>
          </a:xfrm>
          <a:prstGeom prst="rect">
            <a:avLst/>
          </a:prstGeom>
        </p:spPr>
        <p:txBody>
          <a:bodyPr vert="horz" lIns="74295" tIns="37148" rIns="74295" bIns="37148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950" dirty="0">
                <a:solidFill>
                  <a:schemeClr val="bg1"/>
                </a:solidFill>
              </a:rPr>
              <a:t>Virtual meeting</a:t>
            </a:r>
          </a:p>
          <a:p>
            <a:r>
              <a:rPr lang="es-ES" sz="1950" dirty="0">
                <a:solidFill>
                  <a:schemeClr val="bg1"/>
                </a:solidFill>
              </a:rPr>
              <a:t> </a:t>
            </a:r>
            <a:r>
              <a:rPr lang="es-ES" sz="1950" dirty="0" err="1">
                <a:solidFill>
                  <a:schemeClr val="bg1"/>
                </a:solidFill>
              </a:rPr>
              <a:t>September</a:t>
            </a:r>
            <a:r>
              <a:rPr lang="es-ES" sz="1950" dirty="0">
                <a:solidFill>
                  <a:schemeClr val="bg1"/>
                </a:solidFill>
              </a:rPr>
              <a:t>  29 </a:t>
            </a:r>
            <a:r>
              <a:rPr lang="mr-IN" sz="1950" dirty="0">
                <a:solidFill>
                  <a:schemeClr val="bg1"/>
                </a:solidFill>
              </a:rPr>
              <a:t>–</a:t>
            </a:r>
            <a:r>
              <a:rPr lang="es-ES" sz="1950" dirty="0">
                <a:solidFill>
                  <a:schemeClr val="bg1"/>
                </a:solidFill>
              </a:rPr>
              <a:t> </a:t>
            </a:r>
            <a:r>
              <a:rPr lang="es-ES" sz="1950" dirty="0" err="1">
                <a:solidFill>
                  <a:schemeClr val="bg1"/>
                </a:solidFill>
              </a:rPr>
              <a:t>October</a:t>
            </a:r>
            <a:r>
              <a:rPr lang="es-ES" sz="1950" dirty="0">
                <a:solidFill>
                  <a:schemeClr val="bg1"/>
                </a:solidFill>
              </a:rPr>
              <a:t> 1, 2021</a:t>
            </a:r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2453399" y="856953"/>
            <a:ext cx="5214409" cy="76358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6600"/>
              </a:buClr>
              <a:buSzPct val="100000"/>
              <a:buFontTx/>
              <a:buNone/>
              <a:defRPr sz="20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SzPct val="10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SzPct val="10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SzPct val="10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SzPct val="10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356" b="1" dirty="0" err="1">
                <a:solidFill>
                  <a:schemeClr val="bg1"/>
                </a:solidFill>
              </a:rPr>
              <a:t>Geotraces</a:t>
            </a:r>
            <a:r>
              <a:rPr lang="es-ES" sz="2356" b="1" dirty="0">
                <a:solidFill>
                  <a:schemeClr val="bg1"/>
                </a:solidFill>
              </a:rPr>
              <a:t> – </a:t>
            </a:r>
            <a:r>
              <a:rPr lang="es-ES" sz="2356" b="1" dirty="0" err="1">
                <a:solidFill>
                  <a:schemeClr val="bg1"/>
                </a:solidFill>
              </a:rPr>
              <a:t>Spain</a:t>
            </a:r>
            <a:endParaRPr lang="es-ES" sz="2356" b="1" dirty="0">
              <a:solidFill>
                <a:schemeClr val="bg1"/>
              </a:solidFill>
            </a:endParaRPr>
          </a:p>
        </p:txBody>
      </p:sp>
      <p:pic>
        <p:nvPicPr>
          <p:cNvPr id="8" name="Imagen 7" descr="Captura de pantalla 2012-10-25 a les 18.47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06" y="789004"/>
            <a:ext cx="2157527" cy="3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918241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es-ES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Geotraces</a:t>
            </a:r>
            <a:r>
              <a:rPr lang="es-E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- </a:t>
            </a:r>
            <a:r>
              <a:rPr lang="es-ES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Spain</a:t>
            </a:r>
            <a:endParaRPr lang="es-ES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81037" y="1465799"/>
            <a:ext cx="8543925" cy="435133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Participants (Contributions 2020 - 2021)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27665" y="2083496"/>
            <a:ext cx="8397297" cy="448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s-ES" sz="1600" b="1" dirty="0"/>
              <a:t>Francisca Martínez-Ruiz (CSIC)</a:t>
            </a:r>
            <a:r>
              <a:rPr lang="es-ES" sz="1600" dirty="0"/>
              <a:t>: </a:t>
            </a:r>
            <a:r>
              <a:rPr lang="es-ES" sz="1600" dirty="0" err="1"/>
              <a:t>Geochemistry</a:t>
            </a:r>
            <a:endParaRPr lang="es-ES" sz="1600" dirty="0"/>
          </a:p>
          <a:p>
            <a:pPr marL="0" lvl="1">
              <a:lnSpc>
                <a:spcPct val="150000"/>
              </a:lnSpc>
            </a:pPr>
            <a:r>
              <a:rPr lang="en-US" sz="1600" b="1" dirty="0"/>
              <a:t>Pere </a:t>
            </a:r>
            <a:r>
              <a:rPr lang="en-US" sz="1600" b="1" dirty="0" err="1"/>
              <a:t>Masqué</a:t>
            </a:r>
            <a:r>
              <a:rPr lang="en-US" sz="1600" b="1" dirty="0"/>
              <a:t> (UB, Barcelona): </a:t>
            </a:r>
            <a:r>
              <a:rPr lang="en-US" sz="1600" dirty="0"/>
              <a:t>Radioactive isotopes</a:t>
            </a:r>
          </a:p>
          <a:p>
            <a:pPr marL="0" lvl="1">
              <a:lnSpc>
                <a:spcPct val="150000"/>
              </a:lnSpc>
            </a:pPr>
            <a:r>
              <a:rPr lang="en-US" sz="1600" b="1" dirty="0" err="1"/>
              <a:t>Carles</a:t>
            </a:r>
            <a:r>
              <a:rPr lang="en-US" sz="1600" b="1" dirty="0"/>
              <a:t> </a:t>
            </a:r>
            <a:r>
              <a:rPr lang="en-US" sz="1600" b="1" dirty="0" err="1"/>
              <a:t>Pelejero</a:t>
            </a:r>
            <a:r>
              <a:rPr lang="en-US" sz="1600" b="1" dirty="0"/>
              <a:t> (CSIC, Barcelona):</a:t>
            </a:r>
            <a:r>
              <a:rPr lang="en-US" sz="1600" dirty="0"/>
              <a:t> Radioactive isotopes</a:t>
            </a:r>
          </a:p>
          <a:p>
            <a:pPr marL="0" lvl="1">
              <a:lnSpc>
                <a:spcPct val="150000"/>
              </a:lnSpc>
            </a:pPr>
            <a:r>
              <a:rPr lang="en-US" sz="1600" b="1" dirty="0"/>
              <a:t>Ricardo Prego (CSIC, Vigo): </a:t>
            </a:r>
            <a:r>
              <a:rPr lang="en-US" sz="1600" dirty="0"/>
              <a:t>Trace metals</a:t>
            </a:r>
          </a:p>
          <a:p>
            <a:pPr marL="0" lvl="1">
              <a:lnSpc>
                <a:spcPct val="150000"/>
              </a:lnSpc>
            </a:pPr>
            <a:r>
              <a:rPr lang="en-US" sz="1600" b="1" dirty="0"/>
              <a:t>María Villa-</a:t>
            </a:r>
            <a:r>
              <a:rPr lang="en-US" sz="1600" b="1" dirty="0" err="1"/>
              <a:t>Alfageme</a:t>
            </a:r>
            <a:r>
              <a:rPr lang="en-US" sz="1600" b="1" dirty="0"/>
              <a:t> (US, Sevilla):</a:t>
            </a:r>
            <a:r>
              <a:rPr lang="en-US" sz="1600" dirty="0"/>
              <a:t> Trace metals and REE</a:t>
            </a:r>
          </a:p>
          <a:p>
            <a:pPr marL="0" lvl="1">
              <a:lnSpc>
                <a:spcPct val="150000"/>
              </a:lnSpc>
            </a:pPr>
            <a:r>
              <a:rPr lang="en-US" sz="1600" b="1" dirty="0"/>
              <a:t>Juana M. Santana </a:t>
            </a:r>
            <a:r>
              <a:rPr lang="en-US" sz="1600" b="1" dirty="0" err="1"/>
              <a:t>Casiano</a:t>
            </a:r>
            <a:r>
              <a:rPr lang="en-US" sz="1600" b="1" dirty="0"/>
              <a:t> (ULPGC, Las Palmas): </a:t>
            </a:r>
            <a:r>
              <a:rPr lang="en-US" sz="1600" dirty="0"/>
              <a:t>Trace metals</a:t>
            </a:r>
          </a:p>
          <a:p>
            <a:pPr marL="0" lvl="1">
              <a:lnSpc>
                <a:spcPct val="150000"/>
              </a:lnSpc>
            </a:pPr>
            <a:r>
              <a:rPr lang="es-ES" sz="1600" b="1" dirty="0"/>
              <a:t>Melchor González-Dávila </a:t>
            </a:r>
            <a:r>
              <a:rPr lang="en-US" sz="1600" b="1" dirty="0"/>
              <a:t>(ULPGC, Las Palmas):</a:t>
            </a:r>
            <a:r>
              <a:rPr lang="en-US" sz="1600" dirty="0"/>
              <a:t> Trace metals</a:t>
            </a:r>
          </a:p>
          <a:p>
            <a:pPr marL="0" lvl="1">
              <a:lnSpc>
                <a:spcPct val="150000"/>
              </a:lnSpc>
            </a:pPr>
            <a:r>
              <a:rPr lang="en-US" sz="1600" b="1" dirty="0" err="1"/>
              <a:t>Aridane</a:t>
            </a:r>
            <a:r>
              <a:rPr lang="en-US" sz="1600" b="1" dirty="0"/>
              <a:t> González (ULPGC, Las Palmas):</a:t>
            </a:r>
            <a:r>
              <a:rPr lang="en-US" sz="1600" dirty="0"/>
              <a:t> Trace metals</a:t>
            </a:r>
          </a:p>
          <a:p>
            <a:pPr marL="0" lvl="1">
              <a:lnSpc>
                <a:spcPct val="150000"/>
              </a:lnSpc>
            </a:pPr>
            <a:r>
              <a:rPr lang="en-US" sz="1600" b="1" dirty="0"/>
              <a:t>A. Tovar-Sanchez (CSIC, Cádiz): </a:t>
            </a:r>
            <a:r>
              <a:rPr lang="en-US" sz="1600" dirty="0"/>
              <a:t>Trace metals</a:t>
            </a:r>
          </a:p>
          <a:p>
            <a:pPr marL="0" lvl="1">
              <a:lnSpc>
                <a:spcPct val="150000"/>
              </a:lnSpc>
            </a:pPr>
            <a:r>
              <a:rPr lang="es-ES" sz="1600" b="1" dirty="0"/>
              <a:t>Antonio Bode, Marta Álvarez, Marta Varela, Elisa Fernández, Manuel Ruiz, Mar Nieto-Cid, Mercedes de la Paz, Tamara Rodríguez Luz García, Pilar Díaz, </a:t>
            </a:r>
            <a:r>
              <a:rPr lang="es-ES" sz="1600" b="1" dirty="0" err="1"/>
              <a:t>Gelines</a:t>
            </a:r>
            <a:r>
              <a:rPr lang="es-ES" sz="1600" b="1" dirty="0"/>
              <a:t> </a:t>
            </a:r>
            <a:r>
              <a:rPr lang="es-ES" sz="1600" b="1" dirty="0" err="1"/>
              <a:t>Louro</a:t>
            </a:r>
            <a:r>
              <a:rPr lang="es-ES" sz="1600" b="1" dirty="0"/>
              <a:t>, </a:t>
            </a:r>
            <a:r>
              <a:rPr lang="es-ES" sz="1600" b="1" dirty="0" err="1"/>
              <a:t>Martinho</a:t>
            </a:r>
            <a:r>
              <a:rPr lang="es-ES" sz="1600" b="1" dirty="0"/>
              <a:t> MA</a:t>
            </a:r>
            <a:r>
              <a:rPr lang="es-ES" sz="1600" dirty="0"/>
              <a:t> (IEO, Coruña)</a:t>
            </a:r>
            <a:r>
              <a:rPr lang="es-ES" sz="1600" b="1" dirty="0"/>
              <a:t>: </a:t>
            </a:r>
            <a:r>
              <a:rPr lang="es-ES" sz="1600" dirty="0" err="1"/>
              <a:t>Biochemistry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06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934284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0E56D08-DA10-C344-B3FD-6BF1F33C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996447"/>
            <a:ext cx="8543925" cy="2776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Cruises: 1</a:t>
            </a:r>
          </a:p>
          <a:p>
            <a:pPr marL="0" indent="0">
              <a:buNone/>
            </a:pPr>
            <a:r>
              <a:rPr lang="en-US" b="1" i="1" dirty="0"/>
              <a:t>Peer review articles : 22</a:t>
            </a:r>
          </a:p>
          <a:p>
            <a:pPr marL="0" indent="0">
              <a:buNone/>
            </a:pPr>
            <a:r>
              <a:rPr lang="en-US" b="1" i="1" dirty="0"/>
              <a:t>Meeting (poster and oral communications): 5</a:t>
            </a:r>
          </a:p>
          <a:p>
            <a:pPr marL="0" indent="0">
              <a:buNone/>
            </a:pPr>
            <a:r>
              <a:rPr lang="en-US" b="1" i="1" dirty="0"/>
              <a:t>PhD Thesis: 1</a:t>
            </a:r>
          </a:p>
          <a:p>
            <a:pPr marL="0" indent="0">
              <a:buNone/>
            </a:pPr>
            <a:r>
              <a:rPr lang="en-US" b="1" i="1" dirty="0"/>
              <a:t>Teaching: 2</a:t>
            </a: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1366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934284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Future Activity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046CD0-14CA-7848-800F-E5E7367075ED}"/>
              </a:ext>
            </a:extLst>
          </p:cNvPr>
          <p:cNvSpPr txBox="1"/>
          <p:nvPr/>
        </p:nvSpPr>
        <p:spPr>
          <a:xfrm>
            <a:off x="3103499" y="2573861"/>
            <a:ext cx="332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u="sng" dirty="0" err="1"/>
              <a:t>Research</a:t>
            </a:r>
            <a:r>
              <a:rPr lang="es-ES_tradnl" sz="2400" b="1" u="sng" dirty="0"/>
              <a:t> Networks 2021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AADA39E-E093-E740-865A-0F3FD3634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963" y="3217368"/>
            <a:ext cx="43620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000" b="1" i="0" u="sng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Geotraces</a:t>
            </a:r>
            <a:r>
              <a:rPr kumimoji="0" lang="es-ES_tradnl" altLang="es-ES" sz="2000" b="1" i="0" u="sng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España: </a:t>
            </a:r>
            <a:r>
              <a:rPr kumimoji="0" lang="es-ES_tradnl" altLang="es-ES" sz="2000" b="1" i="0" u="sng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Geotrac</a:t>
            </a:r>
            <a:r>
              <a:rPr kumimoji="0" lang="es-ES_tradnl" altLang="es-ES" sz="2000" b="1" i="0" u="sng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-ES</a:t>
            </a:r>
            <a:r>
              <a:rPr kumimoji="0" lang="es-ES" altLang="es-ES" sz="2000" b="0" i="0" u="sng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ES" altLang="es-ES" sz="2000" b="0" i="0" u="sng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9BF6A2-F4DF-E94C-90B9-B17A491D29BC}"/>
              </a:ext>
            </a:extLst>
          </p:cNvPr>
          <p:cNvSpPr txBox="1"/>
          <p:nvPr/>
        </p:nvSpPr>
        <p:spPr>
          <a:xfrm>
            <a:off x="1363580" y="3848310"/>
            <a:ext cx="9240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/>
              <a:t>Coordinate the main groups with interests on </a:t>
            </a:r>
            <a:r>
              <a:rPr lang="en-US" sz="2400" dirty="0" err="1"/>
              <a:t>Geotraces</a:t>
            </a:r>
            <a:endParaRPr lang="en-US" sz="2400" dirty="0"/>
          </a:p>
          <a:p>
            <a:pPr marL="457200" indent="-457200" algn="just">
              <a:buAutoNum type="arabicPeriod"/>
            </a:pPr>
            <a:r>
              <a:rPr lang="en-US" sz="2400" dirty="0"/>
              <a:t>Propose a coordinate oceanographic campaign</a:t>
            </a:r>
          </a:p>
          <a:p>
            <a:pPr marL="457200" indent="-457200" algn="just">
              <a:buAutoNum type="arabicPeriod"/>
            </a:pPr>
            <a:r>
              <a:rPr lang="en-US" sz="2400" dirty="0"/>
              <a:t>Acquire Clean CTD-rosette</a:t>
            </a:r>
          </a:p>
        </p:txBody>
      </p:sp>
      <p:pic>
        <p:nvPicPr>
          <p:cNvPr id="1028" name="Picture 4" descr="Imagen Institucional | Organización | Agencia Estatal de Investigación - Agencia  Estatal de Investigación (es)">
            <a:extLst>
              <a:ext uri="{FF2B5EF4-FFF2-40B4-BE49-F238E27FC236}">
                <a16:creationId xmlns:a16="http://schemas.microsoft.com/office/drawing/2014/main" id="{20E86199-6AB0-A444-8598-AEC77A84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53" y="1634880"/>
            <a:ext cx="3662345" cy="70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10121209" cy="557212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43068" y="2343336"/>
            <a:ext cx="6315075" cy="1238250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388" b="1">
                <a:solidFill>
                  <a:schemeClr val="bg1"/>
                </a:solidFill>
              </a:rPr>
              <a:t>Thanks</a:t>
            </a:r>
            <a:endParaRPr lang="es-ES" sz="438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9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1819</TotalTime>
  <Words>208</Words>
  <Application>Microsoft Macintosh PowerPoint</Application>
  <PresentationFormat>A4 (210 x 297 mm)</PresentationFormat>
  <Paragraphs>29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Mangal</vt:lpstr>
      <vt:lpstr>Tema de Office</vt:lpstr>
      <vt:lpstr>Presentación de PowerPoint</vt:lpstr>
      <vt:lpstr>Geotraces - Spain</vt:lpstr>
      <vt:lpstr>Activities</vt:lpstr>
      <vt:lpstr>Future Activity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Tovar</dc:creator>
  <cp:lastModifiedBy>Antonio Tovar</cp:lastModifiedBy>
  <cp:revision>68</cp:revision>
  <dcterms:created xsi:type="dcterms:W3CDTF">2017-09-04T08:09:16Z</dcterms:created>
  <dcterms:modified xsi:type="dcterms:W3CDTF">2021-09-15T13:02:55Z</dcterms:modified>
</cp:coreProperties>
</file>