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8"/>
    <p:restoredTop sz="94807"/>
  </p:normalViewPr>
  <p:slideViewPr>
    <p:cSldViewPr snapToGrid="0" snapToObjects="1">
      <p:cViewPr varScale="1">
        <p:scale>
          <a:sx n="91" d="100"/>
          <a:sy n="91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7D27-C2D9-8F45-A68C-E361662F0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D9703-0DBD-8E49-B7AC-99A8C5B44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F31D-F8A2-3541-BA8B-FCD4CBF6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ABE7-BD4A-E64E-A12F-B9101E13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4ABCF-4519-F743-864F-6A013509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2746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C86C-EBB0-5D4F-AEB7-F2DB78E3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20E09-CE2E-934C-81FB-4F23EA266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B3786-05DB-534D-9F16-0AE6B742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A7A72-78A6-D347-A197-6375A508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9D4B-818D-2E4C-B8D3-871DDDD0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2517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FA30B-4742-D945-9821-08D891149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38E99-86E7-304B-A9FF-65722C233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CA95-9FB0-2349-A135-6C288F82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E90C9-508A-754B-9369-041D78FD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4F701-447F-2644-9A37-B6B998DB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0101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8B46-A77A-B34B-849E-4B0FD7F1B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1BAD-7FE6-2B49-B81B-F58D7E5F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E1551-31D3-D149-A489-9A31572F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13AEF-EEB2-4A41-A03F-28DC1891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53CC-B50C-9D43-9F78-92C7EB10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4416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BC60E-0FE9-E141-81C4-2A033C50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48B68-5F92-8A46-B8F8-03A8CC409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A8B9-8850-B34F-A166-265F5578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1803-D552-6443-9CCC-E2E0BEB1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A0BA8-50F3-664D-B757-139CC6F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2138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14E1-5E2A-CC48-A5AB-D8581E5A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61EAF-7F33-4847-80D0-EF807CF10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59C5E-5A64-BB46-96F6-698239D0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F2C3F-7A0A-6544-AD87-152377A1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C4AEF-996C-C547-9554-1E51B7BC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5D105-30B0-6640-8A78-1837B450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5546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0616-9AD0-EF4B-A8DC-5FB8500E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3B5E9-D276-374D-9673-6B766A79C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89774-C5A5-B84D-8C3A-4B8F7962F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1AC78-858B-A244-B867-7F1B3CF98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A2A0-5320-7C4C-B1EA-42A806018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C3BAA2-7892-BD4C-862B-FAE60DB9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4D313-336C-5545-AA8A-77173B94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6F3802-1950-1742-BB2E-F3FC361F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3790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7D2A-BDE4-2B4E-952A-191B384B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1DCE-D23B-D345-A50D-411E5443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FE6C0-A1E6-DC4C-AFF2-6275151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F52AC-7786-0448-BB5D-5D87BD16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0418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9454E-E944-9444-8D14-5D6BAED3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44209-A824-F34C-B957-5392545F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04487-73A0-5F45-A916-3623BB1D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914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B2CF-CB37-9348-BFBA-65FE7777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6B91-AB0C-FD4D-92A1-583D6EA82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48A2C-9FAF-504C-B986-7702D2412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7F857-9AEC-A249-928E-DA6CF6EF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641D4-BFB1-F442-A79B-43EDC287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D219E-6C8D-164C-8D8F-B0F63B34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4335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E15F-3D66-664D-A534-C89EB52E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545E1-A318-9D42-8884-E45BDB2FD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04E4-21B2-8E48-A4E9-C06E883AB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0721A-ADFD-BD42-8AE1-13E98011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78FE7-5B1E-AB49-8263-972A21C3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E8F05-BF9F-3442-B8DD-DD279CB7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4155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A2CDD-45F7-B946-AB92-900ED8A5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0EEEB-C84E-BD48-849B-AA05FF51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7534D-20DD-CE46-A53C-9DDEDACE6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498AC-3E2B-9D4C-ADD7-DD0AEE90A2E4}" type="datetimeFigureOut">
              <a:rPr lang="en-FR" smtClean="0"/>
              <a:t>29/09/2021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A71ED-58B1-CB42-8396-E68576C4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E1366-94F0-AE45-93BC-4E7AD17FF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4C38-8B5C-A040-B431-9DEA647C23AE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5958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eandecade-conference.com/en/ocean-decade-laboratori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D96462-77F9-334E-A58C-957CBCB5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49" y="734748"/>
            <a:ext cx="7663308" cy="49516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627E16-317B-0C45-A49C-4A63A188B88C}"/>
              </a:ext>
            </a:extLst>
          </p:cNvPr>
          <p:cNvSpPr txBox="1"/>
          <p:nvPr/>
        </p:nvSpPr>
        <p:spPr>
          <a:xfrm>
            <a:off x="8074757" y="377379"/>
            <a:ext cx="39066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Ocean Decade (2020-2030) </a:t>
            </a:r>
            <a:r>
              <a:rPr lang="en-FR" dirty="0"/>
              <a:t>- Launched in January 2021 – convening framework for a wide range of stakeholders across t</a:t>
            </a:r>
            <a:r>
              <a:rPr lang="en-GB" dirty="0"/>
              <a:t>he</a:t>
            </a:r>
            <a:r>
              <a:rPr lang="en-FR" dirty="0"/>
              <a:t> word.</a:t>
            </a:r>
          </a:p>
          <a:p>
            <a:endParaRPr lang="en-FR" dirty="0"/>
          </a:p>
          <a:p>
            <a:r>
              <a:rPr lang="en-FR" b="1" dirty="0"/>
              <a:t>Vision: “</a:t>
            </a:r>
            <a:r>
              <a:rPr lang="en-FR" dirty="0"/>
              <a:t>The science we need for the Ocean we want”</a:t>
            </a:r>
          </a:p>
          <a:p>
            <a:endParaRPr lang="en-FR" dirty="0"/>
          </a:p>
          <a:p>
            <a:r>
              <a:rPr lang="en-FR" b="1" dirty="0"/>
              <a:t>Mission</a:t>
            </a:r>
            <a:r>
              <a:rPr lang="en-FR" dirty="0"/>
              <a:t>: to catalyse transformative ocean science solutions for sustainable development, connecting people and our ocean”</a:t>
            </a:r>
          </a:p>
          <a:p>
            <a:endParaRPr lang="en-FR" dirty="0"/>
          </a:p>
          <a:p>
            <a:r>
              <a:rPr lang="en-FR" b="1" dirty="0"/>
              <a:t>Implementation Plan (January 2021) </a:t>
            </a:r>
            <a:r>
              <a:rPr lang="en-FR" dirty="0"/>
              <a:t>organised around:</a:t>
            </a:r>
          </a:p>
          <a:p>
            <a:r>
              <a:rPr lang="en-FR" dirty="0"/>
              <a:t>- 7 Outcomes (describing the ocean we want)</a:t>
            </a:r>
          </a:p>
          <a:p>
            <a:r>
              <a:rPr lang="en-FR" dirty="0"/>
              <a:t>- 10 Ocean Decade Challenges represents the most urgent needs (they will evolve)</a:t>
            </a:r>
          </a:p>
          <a:p>
            <a:r>
              <a:rPr lang="en-FR" dirty="0"/>
              <a:t>- 3 Objectives to deliver actions (they will be updated)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F21B7-A6B7-FF41-9754-9BAF984A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13" y="5782299"/>
            <a:ext cx="1503239" cy="107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A8946E6-BE3D-974E-B35C-6541AA5C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9" y="6126474"/>
            <a:ext cx="25193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784C2A28-BE59-E74B-8785-5AE145A84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78" y="5967767"/>
            <a:ext cx="1192069" cy="70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4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DE7443-9B53-CB45-B62B-1D9CB8CAB5C0}"/>
              </a:ext>
            </a:extLst>
          </p:cNvPr>
          <p:cNvSpPr txBox="1"/>
          <p:nvPr/>
        </p:nvSpPr>
        <p:spPr>
          <a:xfrm>
            <a:off x="382659" y="130807"/>
            <a:ext cx="6083455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How to engage: </a:t>
            </a:r>
          </a:p>
          <a:p>
            <a:endParaRPr lang="en-FR" sz="1200" b="1" dirty="0"/>
          </a:p>
          <a:p>
            <a:r>
              <a:rPr lang="en-FR" b="1" dirty="0"/>
              <a:t>Ocean Decade Actions </a:t>
            </a:r>
            <a:r>
              <a:rPr lang="en-FR" dirty="0"/>
              <a:t>-&gt; Tangible initiatives that will be implemented across the globe over the next ten years. -&gt; Bottom-up -&gt; requests via periodic calls for action.</a:t>
            </a:r>
          </a:p>
          <a:p>
            <a:endParaRPr lang="en-FR" dirty="0"/>
          </a:p>
          <a:p>
            <a:r>
              <a:rPr lang="en-FR" b="1" dirty="0"/>
              <a:t>Stakeholders engagement -&gt; Stakeholders networks (voluntary and self-organized) -&gt;  Global Stakeholders Forum </a:t>
            </a:r>
            <a:r>
              <a:rPr lang="en-FR" dirty="0"/>
              <a:t>-&gt;Both virtual and physical on-line plaform to be launched in October – “Linkedin of Ocean Decade”.</a:t>
            </a:r>
          </a:p>
          <a:p>
            <a:r>
              <a:rPr lang="en-FR" dirty="0"/>
              <a:t>-&gt;hybrid international/regional conference series.</a:t>
            </a:r>
          </a:p>
          <a:p>
            <a:endParaRPr lang="en-FR" dirty="0"/>
          </a:p>
          <a:p>
            <a:r>
              <a:rPr lang="en-FR" b="1" dirty="0"/>
              <a:t>Generation Ocean (GenO) </a:t>
            </a:r>
            <a:r>
              <a:rPr lang="en-FR" dirty="0"/>
              <a:t>campaign/Brand -&gt; to involve the stakeholders (public) (calls for action such photo competitions, etc.) -&gt; feature testimonials of citizens “Ocean Decade Champions”</a:t>
            </a:r>
          </a:p>
          <a:p>
            <a:endParaRPr lang="en-FR" dirty="0"/>
          </a:p>
          <a:p>
            <a:r>
              <a:rPr lang="en-FR" b="1" dirty="0"/>
              <a:t>Ocean Decade Alliance </a:t>
            </a:r>
            <a:r>
              <a:rPr lang="en-FR" dirty="0"/>
              <a:t>-&gt;Resource mobilization mechanism (platform to connect providers with proponents)</a:t>
            </a:r>
          </a:p>
          <a:p>
            <a:endParaRPr lang="en-FR" dirty="0"/>
          </a:p>
          <a:p>
            <a:r>
              <a:rPr lang="en-FR" b="1" i="1" dirty="0"/>
              <a:t>Participate in  the 1st International Ocean Decade Conference June 2021 – July 2022: </a:t>
            </a:r>
            <a:r>
              <a:rPr lang="en-FR" i="1" dirty="0"/>
              <a:t>Series of Ocean Decade Laboratories (one for each chall</a:t>
            </a:r>
            <a:r>
              <a:rPr lang="en-GB" i="1" dirty="0"/>
              <a:t>e</a:t>
            </a:r>
            <a:r>
              <a:rPr lang="en-FR" i="1" dirty="0"/>
              <a:t>nge) + satellite events. -&gt; Organised by  the Federal Ministry of Education and Research (Germany).</a:t>
            </a:r>
          </a:p>
          <a:p>
            <a:endParaRPr lang="en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222667-CCFB-D84B-87FD-062DA884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7" y="2715553"/>
            <a:ext cx="5147284" cy="370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AE7E03-B5FB-2840-BE07-61DA1589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416" y="0"/>
            <a:ext cx="4900601" cy="27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1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E18A44-D4D4-814D-9454-FDE28EB4F7A4}"/>
              </a:ext>
            </a:extLst>
          </p:cNvPr>
          <p:cNvSpPr/>
          <p:nvPr/>
        </p:nvSpPr>
        <p:spPr>
          <a:xfrm>
            <a:off x="1523680" y="157451"/>
            <a:ext cx="8301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R" sz="2000" i="1" dirty="0">
                <a:solidFill>
                  <a:srgbClr val="0070C0"/>
                </a:solidFill>
              </a:rPr>
              <a:t>-&gt; Only collective effort can succeed to protect the ocean -&gt;  GEOTRACES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6F5A5-3DBD-8D40-94FA-A02E8D22F320}"/>
              </a:ext>
            </a:extLst>
          </p:cNvPr>
          <p:cNvSpPr txBox="1"/>
          <p:nvPr/>
        </p:nvSpPr>
        <p:spPr>
          <a:xfrm>
            <a:off x="600052" y="949880"/>
            <a:ext cx="7272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GEOTRACES - Ocean Decade Action (contribution)</a:t>
            </a:r>
          </a:p>
          <a:p>
            <a:r>
              <a:rPr lang="en-FR" dirty="0"/>
              <a:t>NSF coordinated proposal submitted in January 2021</a:t>
            </a:r>
          </a:p>
          <a:p>
            <a:r>
              <a:rPr lang="en-FR" dirty="0"/>
              <a:t>GEOTRACES selected in the first call in June 2021 (more than 60 selected) </a:t>
            </a:r>
            <a:br>
              <a:rPr lang="en-FR" dirty="0"/>
            </a:br>
            <a:endParaRPr lang="en-FR" dirty="0"/>
          </a:p>
          <a:p>
            <a:r>
              <a:rPr lang="en-FR" b="1" i="1" dirty="0"/>
              <a:t>Primary contact: </a:t>
            </a:r>
            <a:r>
              <a:rPr lang="en-FR" i="1" dirty="0"/>
              <a:t>Hedy Edmonds/Stacy Aguilera (now Clea Herrelson)</a:t>
            </a:r>
          </a:p>
          <a:p>
            <a:r>
              <a:rPr lang="en-FR" b="1" i="1" dirty="0"/>
              <a:t>Communication Focal Point: </a:t>
            </a:r>
            <a:r>
              <a:rPr lang="en-FR" i="1" dirty="0"/>
              <a:t>Elena Masferrer, GEOTRACES IPO</a:t>
            </a:r>
          </a:p>
          <a:p>
            <a:r>
              <a:rPr lang="en-FR" b="1" i="1" dirty="0"/>
              <a:t>ECOP Focal Point: </a:t>
            </a:r>
            <a:r>
              <a:rPr lang="en-FR" i="1" dirty="0"/>
              <a:t>Laura Whitemore (provisional appointment)</a:t>
            </a:r>
          </a:p>
          <a:p>
            <a:endParaRPr lang="en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E0B7A-7F77-434A-82BE-E3D13135A049}"/>
              </a:ext>
            </a:extLst>
          </p:cNvPr>
          <p:cNvSpPr txBox="1"/>
          <p:nvPr/>
        </p:nvSpPr>
        <p:spPr>
          <a:xfrm>
            <a:off x="8323544" y="753972"/>
            <a:ext cx="3505784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FR" b="1" dirty="0"/>
          </a:p>
          <a:p>
            <a:r>
              <a:rPr lang="en-FR" b="1" dirty="0"/>
              <a:t>Early Career* Ocean Professional (ECOP) Programme</a:t>
            </a:r>
          </a:p>
          <a:p>
            <a:r>
              <a:rPr lang="en-FR" dirty="0"/>
              <a:t>Global network of ECOP to foster collaborations, provide opportunities to elevate their voice and identfy, create and share professional development opportunities.</a:t>
            </a:r>
          </a:p>
          <a:p>
            <a:endParaRPr lang="en-FR" dirty="0"/>
          </a:p>
          <a:p>
            <a:r>
              <a:rPr lang="en-FR" i="1" dirty="0"/>
              <a:t>*Early career: </a:t>
            </a:r>
            <a:r>
              <a:rPr lang="en-GB" i="1" dirty="0"/>
              <a:t>Received the highest degree within the past 10 years.</a:t>
            </a:r>
          </a:p>
          <a:p>
            <a:endParaRPr lang="en-GB" i="1" dirty="0"/>
          </a:p>
          <a:p>
            <a:r>
              <a:rPr lang="en-GB" i="1" dirty="0"/>
              <a:t>1 ECOP representative per action (may be more in the future).</a:t>
            </a:r>
          </a:p>
          <a:p>
            <a:endParaRPr lang="en-FR" i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B42A28-1AC6-8A48-8D12-74157787C136}"/>
              </a:ext>
            </a:extLst>
          </p:cNvPr>
          <p:cNvCxnSpPr>
            <a:cxnSpLocks/>
          </p:cNvCxnSpPr>
          <p:nvPr/>
        </p:nvCxnSpPr>
        <p:spPr>
          <a:xfrm>
            <a:off x="6632028" y="2807803"/>
            <a:ext cx="1453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C629546-E165-D04C-92E7-A893C309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8" y="3198872"/>
            <a:ext cx="7622163" cy="29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A6F5A5-3DBD-8D40-94FA-A02E8D22F320}"/>
              </a:ext>
            </a:extLst>
          </p:cNvPr>
          <p:cNvSpPr txBox="1"/>
          <p:nvPr/>
        </p:nvSpPr>
        <p:spPr>
          <a:xfrm>
            <a:off x="810909" y="197346"/>
            <a:ext cx="69172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What this means:</a:t>
            </a:r>
            <a:br>
              <a:rPr lang="en-FR" b="1" dirty="0"/>
            </a:br>
            <a:endParaRPr lang="en-FR" b="1" dirty="0"/>
          </a:p>
          <a:p>
            <a:pPr marL="285750" indent="-285750">
              <a:buFontTx/>
              <a:buChar char="-"/>
            </a:pPr>
            <a:r>
              <a:rPr lang="en-FR" b="1" dirty="0"/>
              <a:t>Communication:</a:t>
            </a:r>
          </a:p>
          <a:p>
            <a:pPr marL="742950" lvl="1" indent="-285750">
              <a:buFontTx/>
              <a:buChar char="-"/>
            </a:pPr>
            <a:r>
              <a:rPr lang="en-FR" dirty="0"/>
              <a:t>Can use the logo and all the communication resources (toolkit in dev) -&gt; factsheet about GEOTRACES in progress.</a:t>
            </a:r>
          </a:p>
          <a:p>
            <a:pPr marL="742950" lvl="1" indent="-285750">
              <a:buFontTx/>
              <a:buChar char="-"/>
            </a:pPr>
            <a:r>
              <a:rPr lang="en-FR" dirty="0"/>
              <a:t>Upload events on the Ocean Decade website + organise them</a:t>
            </a:r>
          </a:p>
          <a:p>
            <a:pPr marL="285750" indent="-285750">
              <a:buFontTx/>
              <a:buChar char="-"/>
            </a:pPr>
            <a:r>
              <a:rPr lang="en-FR" dirty="0"/>
              <a:t>Participate in one or more </a:t>
            </a:r>
            <a:r>
              <a:rPr lang="en-FR" b="1" dirty="0"/>
              <a:t>Community of Practice </a:t>
            </a:r>
            <a:r>
              <a:rPr lang="en-FR" dirty="0"/>
              <a:t>(Stakeholders forum) and/or coordinate them.</a:t>
            </a:r>
          </a:p>
          <a:p>
            <a:pPr marL="285750" indent="-285750">
              <a:buFontTx/>
              <a:buChar char="-"/>
            </a:pPr>
            <a:endParaRPr lang="en-FR" dirty="0"/>
          </a:p>
          <a:p>
            <a:pPr marL="285750" indent="-285750">
              <a:buFontTx/>
              <a:buChar char="-"/>
            </a:pPr>
            <a:r>
              <a:rPr lang="en-FR" b="1" dirty="0"/>
              <a:t>GEOTRACES needs to provide a brief annual report</a:t>
            </a:r>
            <a:r>
              <a:rPr lang="en-FR" dirty="0"/>
              <a:t>.</a:t>
            </a:r>
          </a:p>
          <a:p>
            <a:pPr marL="285750" indent="-285750">
              <a:buFontTx/>
              <a:buChar char="-"/>
            </a:pPr>
            <a:endParaRPr lang="en-FR" dirty="0"/>
          </a:p>
          <a:p>
            <a:pPr marL="285750" indent="-285750">
              <a:buFontTx/>
              <a:buChar char="-"/>
            </a:pPr>
            <a:r>
              <a:rPr lang="en-FR" b="1" dirty="0"/>
              <a:t>No funding is associated (contributions) </a:t>
            </a:r>
            <a:r>
              <a:rPr lang="en-FR" dirty="0">
                <a:sym typeface="Wingdings" pitchFamily="2" charset="2"/>
              </a:rPr>
              <a:t> </a:t>
            </a:r>
            <a:r>
              <a:rPr lang="en-FR" dirty="0">
                <a:solidFill>
                  <a:srgbClr val="0070C0"/>
                </a:solidFill>
                <a:sym typeface="Wingdings" pitchFamily="2" charset="2"/>
              </a:rPr>
              <a:t>Gain of visibility for GEOTRACES research/data</a:t>
            </a:r>
            <a:endParaRPr lang="en-FR" dirty="0">
              <a:solidFill>
                <a:srgbClr val="0070C0"/>
              </a:solidFill>
            </a:endParaRPr>
          </a:p>
          <a:p>
            <a:endParaRPr lang="en-FR" dirty="0"/>
          </a:p>
          <a:p>
            <a:r>
              <a:rPr lang="en-FR" b="1" dirty="0"/>
              <a:t>List of activities during the 2 first years:</a:t>
            </a:r>
            <a:br>
              <a:rPr lang="en-FR" b="1" dirty="0"/>
            </a:br>
            <a:endParaRPr lang="en-FR" b="1" dirty="0"/>
          </a:p>
          <a:p>
            <a:r>
              <a:rPr lang="en-GB" dirty="0"/>
              <a:t>(1) Provide a new release of the IDP</a:t>
            </a:r>
            <a:br>
              <a:rPr lang="en-GB" dirty="0"/>
            </a:br>
            <a:r>
              <a:rPr lang="en-GB" dirty="0"/>
              <a:t>(2) Organize promotional events to intensify the use of IDP</a:t>
            </a:r>
          </a:p>
          <a:p>
            <a:r>
              <a:rPr lang="en-GB" dirty="0"/>
              <a:t>(3) Advance the implementation of the field work programme</a:t>
            </a:r>
          </a:p>
          <a:p>
            <a:r>
              <a:rPr lang="en-GB" dirty="0"/>
              <a:t>(4) Maintenance of the international on-line database and Atlas</a:t>
            </a:r>
          </a:p>
          <a:p>
            <a:r>
              <a:rPr lang="en-GB" dirty="0"/>
              <a:t>(5) Intensify the synthesis of GEOTRACES scientific results</a:t>
            </a:r>
          </a:p>
          <a:p>
            <a:r>
              <a:rPr lang="en-GB" dirty="0"/>
              <a:t>(6) Continue to train young researchers worldwide,</a:t>
            </a:r>
          </a:p>
          <a:p>
            <a:r>
              <a:rPr lang="en-GB" dirty="0"/>
              <a:t>(7) Developing capacity for GEOTRACES science worldwide</a:t>
            </a:r>
            <a:endParaRPr lang="en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91DD2-38FC-424C-8DD7-D0D24DA60100}"/>
              </a:ext>
            </a:extLst>
          </p:cNvPr>
          <p:cNvSpPr txBox="1"/>
          <p:nvPr/>
        </p:nvSpPr>
        <p:spPr>
          <a:xfrm flipH="1">
            <a:off x="7922481" y="2180789"/>
            <a:ext cx="397523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FR" dirty="0"/>
              <a:t>So far: </a:t>
            </a:r>
          </a:p>
          <a:p>
            <a:br>
              <a:rPr lang="en-FR" dirty="0"/>
            </a:br>
            <a:r>
              <a:rPr lang="en-FR" dirty="0"/>
              <a:t>- Participation in the communication webinar – 15 Sept 21</a:t>
            </a:r>
            <a:br>
              <a:rPr lang="en-FR" dirty="0"/>
            </a:br>
            <a:endParaRPr lang="en-FR" dirty="0"/>
          </a:p>
          <a:p>
            <a:r>
              <a:rPr lang="en-FR" dirty="0"/>
              <a:t>- Paticipation in the first Ocean Decade Action webinar in 28 Sept. (yesteday!)</a:t>
            </a:r>
            <a:br>
              <a:rPr lang="en-FR" dirty="0"/>
            </a:br>
            <a:r>
              <a:rPr lang="en-FR" dirty="0"/>
              <a:t> </a:t>
            </a:r>
          </a:p>
          <a:p>
            <a:r>
              <a:rPr lang="en-FR" dirty="0"/>
              <a:t>- NSF Ocean Decade Actions coordination meting – in October (tbd)</a:t>
            </a:r>
          </a:p>
        </p:txBody>
      </p:sp>
    </p:spTree>
    <p:extLst>
      <p:ext uri="{BB962C8B-B14F-4D97-AF65-F5344CB8AC3E}">
        <p14:creationId xmlns:p14="http://schemas.microsoft.com/office/powerpoint/2010/main" val="258978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AA3B64-A246-0246-B0E1-EF57F909C74A}"/>
              </a:ext>
            </a:extLst>
          </p:cNvPr>
          <p:cNvSpPr txBox="1"/>
          <p:nvPr/>
        </p:nvSpPr>
        <p:spPr>
          <a:xfrm>
            <a:off x="534430" y="2228460"/>
            <a:ext cx="6083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- 22 to 24 February 2022: Laboratory </a:t>
            </a:r>
            <a:r>
              <a:rPr lang="en-GB" b="1" dirty="0"/>
              <a:t>"A Productive Ocean" </a:t>
            </a:r>
            <a:r>
              <a:rPr lang="en-GB" dirty="0"/>
              <a:t>(submission deadline: 16 November 2021)</a:t>
            </a:r>
          </a:p>
          <a:p>
            <a:r>
              <a:rPr lang="en-GB" dirty="0"/>
              <a:t>- 9 to 11 March 2022: Laboratory </a:t>
            </a:r>
            <a:r>
              <a:rPr lang="en-GB" b="1" dirty="0"/>
              <a:t>"A Healthy and Resilient Ocean" </a:t>
            </a:r>
            <a:r>
              <a:rPr lang="en-GB" dirty="0"/>
              <a:t>(submission deadline: 11 January 2022)</a:t>
            </a:r>
          </a:p>
          <a:p>
            <a:r>
              <a:rPr lang="en-GB" dirty="0"/>
              <a:t>- 5 to 7 April 2022: Laboratory </a:t>
            </a:r>
            <a:r>
              <a:rPr lang="en-GB" b="1" dirty="0"/>
              <a:t>"A Safe Ocean" </a:t>
            </a:r>
            <a:r>
              <a:rPr lang="en-GB" dirty="0"/>
              <a:t>(submission deadline: 25 January 2022)</a:t>
            </a:r>
          </a:p>
          <a:p>
            <a:r>
              <a:rPr lang="en-GB" dirty="0"/>
              <a:t>- 10 to 12 May 2022: Laboratory </a:t>
            </a:r>
            <a:r>
              <a:rPr lang="en-GB" b="1" dirty="0"/>
              <a:t>"A Transparent and Accessible Ocean" </a:t>
            </a:r>
            <a:r>
              <a:rPr lang="en-GB" dirty="0"/>
              <a:t>(submission deadline: 15 March 2022) </a:t>
            </a:r>
            <a:endParaRPr lang="en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D7F1D-CD35-AA45-B320-13F53A9EE1B4}"/>
              </a:ext>
            </a:extLst>
          </p:cNvPr>
          <p:cNvSpPr txBox="1"/>
          <p:nvPr/>
        </p:nvSpPr>
        <p:spPr>
          <a:xfrm>
            <a:off x="603800" y="361507"/>
            <a:ext cx="491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Current opportunities for GEOTRACES: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9B2865-36F7-BD4E-B17E-5A675C9311C8}"/>
              </a:ext>
            </a:extLst>
          </p:cNvPr>
          <p:cNvSpPr txBox="1"/>
          <p:nvPr/>
        </p:nvSpPr>
        <p:spPr>
          <a:xfrm>
            <a:off x="534434" y="914400"/>
            <a:ext cx="6802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b="1" dirty="0"/>
              <a:t>(1) Organising a satellite event at the 1st Ocean Decade International Conference (June 21 – July 22): Ocean Decade Laboratories </a:t>
            </a:r>
            <a:br>
              <a:rPr lang="en-FR" b="1" dirty="0"/>
            </a:br>
            <a:r>
              <a:rPr lang="en-GB" b="1" dirty="0">
                <a:hlinkClick r:id="rId2"/>
              </a:rPr>
              <a:t>https://www.oceandecade-conference.com/en/ocean-decade-laboratories.html</a:t>
            </a:r>
            <a:endParaRPr lang="en-GB" b="1" dirty="0"/>
          </a:p>
          <a:p>
            <a:endParaRPr lang="en-FR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43EC9-A525-4741-9B90-A34DCBE6995E}"/>
              </a:ext>
            </a:extLst>
          </p:cNvPr>
          <p:cNvSpPr txBox="1"/>
          <p:nvPr/>
        </p:nvSpPr>
        <p:spPr>
          <a:xfrm>
            <a:off x="534434" y="5454976"/>
            <a:ext cx="6802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GEOTRACES has already participated in the second Laboratory on  “Ocean Prediction” - &gt; Webinar for the general public organised by NSF –&gt; Phoebe Lam presented GEOTRACES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22CB1F-C762-9045-89B8-48AB656C2058}"/>
              </a:ext>
            </a:extLst>
          </p:cNvPr>
          <p:cNvCxnSpPr>
            <a:cxnSpLocks/>
          </p:cNvCxnSpPr>
          <p:nvPr/>
        </p:nvCxnSpPr>
        <p:spPr>
          <a:xfrm flipH="1">
            <a:off x="5061099" y="4331830"/>
            <a:ext cx="659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D3992A-C476-D244-A4AA-64DDCA78E4A2}"/>
              </a:ext>
            </a:extLst>
          </p:cNvPr>
          <p:cNvSpPr txBox="1"/>
          <p:nvPr/>
        </p:nvSpPr>
        <p:spPr>
          <a:xfrm>
            <a:off x="5670700" y="4161710"/>
            <a:ext cx="218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0070C0"/>
                </a:solidFill>
              </a:rPr>
              <a:t>IDP2021 event?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E64F99-8870-9248-B3A7-26651BB42F26}"/>
              </a:ext>
            </a:extLst>
          </p:cNvPr>
          <p:cNvSpPr txBox="1"/>
          <p:nvPr/>
        </p:nvSpPr>
        <p:spPr>
          <a:xfrm>
            <a:off x="534430" y="4669843"/>
            <a:ext cx="753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e.g. Decade Action design workshops, virtual exhibitions, launch </a:t>
            </a:r>
            <a:br>
              <a:rPr lang="en-GB" i="1" dirty="0"/>
            </a:br>
            <a:r>
              <a:rPr lang="en-GB" i="1" dirty="0"/>
              <a:t>of videos or art initiatives, etc.</a:t>
            </a:r>
          </a:p>
        </p:txBody>
      </p:sp>
    </p:spTree>
    <p:extLst>
      <p:ext uri="{BB962C8B-B14F-4D97-AF65-F5344CB8AC3E}">
        <p14:creationId xmlns:p14="http://schemas.microsoft.com/office/powerpoint/2010/main" val="153281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012763-AF0C-CF49-A311-1A0B0716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3" y="300942"/>
            <a:ext cx="7219727" cy="4062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F90856-6E50-C94D-8397-75C249CA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342" y="300942"/>
            <a:ext cx="4484585" cy="53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4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45AFDA-EC85-4647-B715-0FBDDC931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09" y="291294"/>
            <a:ext cx="10475742" cy="57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4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B5F7-8649-4A4B-85AF-974777A2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459C1B-6121-214C-9714-67F03B230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238" y="365124"/>
            <a:ext cx="10949551" cy="5782457"/>
          </a:xfrm>
        </p:spPr>
      </p:pic>
    </p:spTree>
    <p:extLst>
      <p:ext uri="{BB962C8B-B14F-4D97-AF65-F5344CB8AC3E}">
        <p14:creationId xmlns:p14="http://schemas.microsoft.com/office/powerpoint/2010/main" val="242762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800</Words>
  <Application>Microsoft Macintosh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Masferrer</dc:creator>
  <cp:lastModifiedBy>Elena Masferrer</cp:lastModifiedBy>
  <cp:revision>51</cp:revision>
  <dcterms:created xsi:type="dcterms:W3CDTF">2021-09-17T13:30:05Z</dcterms:created>
  <dcterms:modified xsi:type="dcterms:W3CDTF">2021-09-29T09:57:24Z</dcterms:modified>
</cp:coreProperties>
</file>